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6" r:id="rId2"/>
    <p:sldId id="280" r:id="rId3"/>
    <p:sldId id="300" r:id="rId4"/>
    <p:sldId id="296" r:id="rId5"/>
    <p:sldId id="297" r:id="rId6"/>
    <p:sldId id="272" r:id="rId7"/>
    <p:sldId id="282" r:id="rId8"/>
    <p:sldId id="273" r:id="rId9"/>
    <p:sldId id="283" r:id="rId10"/>
    <p:sldId id="294" r:id="rId11"/>
    <p:sldId id="287" r:id="rId12"/>
    <p:sldId id="299" r:id="rId13"/>
    <p:sldId id="293" r:id="rId14"/>
    <p:sldId id="288" r:id="rId15"/>
    <p:sldId id="298" r:id="rId16"/>
    <p:sldId id="289" r:id="rId17"/>
    <p:sldId id="290" r:id="rId18"/>
    <p:sldId id="269" r:id="rId19"/>
    <p:sldId id="278" r:id="rId20"/>
    <p:sldId id="257" r:id="rId21"/>
    <p:sldId id="301" r:id="rId22"/>
    <p:sldId id="274" r:id="rId23"/>
    <p:sldId id="303" r:id="rId24"/>
    <p:sldId id="307" r:id="rId25"/>
    <p:sldId id="308" r:id="rId26"/>
    <p:sldId id="304" r:id="rId27"/>
    <p:sldId id="305" r:id="rId28"/>
    <p:sldId id="306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86"/>
    <p:restoredTop sz="92903"/>
  </p:normalViewPr>
  <p:slideViewPr>
    <p:cSldViewPr snapToGrid="0" snapToObjects="1" showGuides="1">
      <p:cViewPr>
        <p:scale>
          <a:sx n="65" d="100"/>
          <a:sy n="65" d="100"/>
        </p:scale>
        <p:origin x="-132" y="-71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3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A94A0-6577-3B45-907F-C5772B0124A1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7F130-01BC-7C40-B837-B59D922737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797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F5224-F7E9-4D4D-A517-182C97D0F37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59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87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846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F5224-F7E9-4D4D-A517-182C97D0F37B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276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970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F5224-F7E9-4D4D-A517-182C97D0F37B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899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F5224-F7E9-4D4D-A517-182C97D0F37B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264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F5224-F7E9-4D4D-A517-182C97D0F37B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7696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F5224-F7E9-4D4D-A517-182C97D0F37B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0967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F5224-F7E9-4D4D-A517-182C97D0F37B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87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08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340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EB8BB-89D4-4A4F-A0FC-4A774AE1C4D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65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dirty="0"/>
              <a:t/>
            </a:r>
            <a:br>
              <a:rPr lang="nb-NO" sz="1200" i="1" dirty="0"/>
            </a:br>
            <a:endParaRPr lang="nb-NO" sz="1200" i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EB8BB-89D4-4A4F-A0FC-4A774AE1C4DB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699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30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0" dirty="0">
              <a:effectLst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EB8BB-89D4-4A4F-A0FC-4A774AE1C4D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593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EB8BB-89D4-4A4F-A0FC-4A774AE1C4DB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70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7F130-01BC-7C40-B837-B59D922737B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007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4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652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15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149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41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182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46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894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5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560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153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5521D-A2C6-D544-9658-2ED0AD73A2A0}" type="datetimeFigureOut">
              <a:rPr lang="nb-NO" smtClean="0"/>
              <a:t>22.03.2018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30067-D837-0148-824F-1FA42CFC01E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40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litthusbergen.no/program/2017/09/filosofisk-poliklinikk-mat-som-samvaer-og-naerva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84638" y="4207519"/>
            <a:ext cx="9144000" cy="1655762"/>
          </a:xfrm>
        </p:spPr>
        <p:txBody>
          <a:bodyPr/>
          <a:lstStyle/>
          <a:p>
            <a:r>
              <a:rPr lang="nb-NO" dirty="0"/>
              <a:t>Alf Waage</a:t>
            </a:r>
          </a:p>
          <a:p>
            <a:r>
              <a:rPr lang="nb-NO" dirty="0"/>
              <a:t>Leder </a:t>
            </a:r>
            <a:r>
              <a:rPr lang="nb-NO" dirty="0" err="1"/>
              <a:t>BYLIVsenteret</a:t>
            </a:r>
            <a:endParaRPr lang="nb-NO" dirty="0"/>
          </a:p>
          <a:p>
            <a:r>
              <a:rPr lang="nb-NO" dirty="0"/>
              <a:t>Norske arkitekters landsforbund</a:t>
            </a:r>
          </a:p>
        </p:txBody>
      </p:sp>
      <p:sp>
        <p:nvSpPr>
          <p:cNvPr id="6" name="Undertittel 2"/>
          <p:cNvSpPr txBox="1">
            <a:spLocks/>
          </p:cNvSpPr>
          <p:nvPr/>
        </p:nvSpPr>
        <p:spPr>
          <a:xfrm>
            <a:off x="1684638" y="1738148"/>
            <a:ext cx="9017804" cy="1826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800" dirty="0"/>
              <a:t>Boligen og det klimavennlige stedet</a:t>
            </a:r>
          </a:p>
          <a:p>
            <a:r>
              <a:rPr lang="nb-NO" sz="2000" dirty="0"/>
              <a:t>Alta 13. mars 2018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xmlns="" id="{44D7D298-2C73-3C40-AD83-76B9033E8913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3F964805-24DE-6346-983E-6A08D87B1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pic>
        <p:nvPicPr>
          <p:cNvPr id="9" name="Picture 1" descr="Logo__farge.jpg">
            <a:extLst>
              <a:ext uri="{FF2B5EF4-FFF2-40B4-BE49-F238E27FC236}">
                <a16:creationId xmlns:a16="http://schemas.microsoft.com/office/drawing/2014/main" xmlns="" id="{05B769D3-B8D8-2942-9307-E4EFC5B4D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69" y="5985132"/>
            <a:ext cx="17764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83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21DB8BE8-C688-4128-8636-F6FEBC2FFA9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511099" y="0"/>
            <a:ext cx="6680901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F8508E8E-2C43-46B4-99F9-4A80D870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Med andre ord: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Boligen må inngå i en attraktiv sammenheng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D31335D-59CB-4880-9C74-663DEF358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Hva dekkes av behov i gang- og sykkelavstand?</a:t>
            </a:r>
          </a:p>
          <a:p>
            <a:r>
              <a:rPr lang="nb-NO" dirty="0"/>
              <a:t>Er det trivelig å gå og sykle?</a:t>
            </a:r>
          </a:p>
          <a:p>
            <a:r>
              <a:rPr lang="nb-NO" dirty="0"/>
              <a:t>Er det lagt til rette for sparkstøttinger?</a:t>
            </a:r>
          </a:p>
          <a:p>
            <a:r>
              <a:rPr lang="nb-NO" dirty="0"/>
              <a:t>Er det gode lokalsentre i nærheten?</a:t>
            </a:r>
          </a:p>
          <a:p>
            <a:r>
              <a:rPr lang="nb-NO" dirty="0"/>
              <a:t>Jobb, fritidsaktiviteter?</a:t>
            </a:r>
          </a:p>
          <a:p>
            <a:r>
              <a:rPr lang="nb-NO" dirty="0"/>
              <a:t>Handel, møteplasser, barnehage, skole?</a:t>
            </a:r>
          </a:p>
          <a:p>
            <a:r>
              <a:rPr lang="nb-NO" dirty="0"/>
              <a:t>Kan du reise kollektivt på en effektiv måte til det som ikke er nær boligen?</a:t>
            </a:r>
          </a:p>
          <a:p>
            <a:r>
              <a:rPr lang="nb-NO" dirty="0" err="1"/>
              <a:t>Èn</a:t>
            </a:r>
            <a:r>
              <a:rPr lang="nb-NO" dirty="0"/>
              <a:t> biltur er bedre enn mange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xmlns="" id="{7E58DA28-4BDC-6841-AAE7-72CD617D1107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550E8822-3F72-8446-B6E5-4A38B36E3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3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0" y="6550223"/>
            <a:ext cx="3451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STAVANGER, HELEN &amp; HARD ARKITEKTER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263610" y="6550222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/>
              <a:t>Vindmøllebakken </a:t>
            </a:r>
            <a:r>
              <a:rPr lang="nb-NO" sz="1400" dirty="0"/>
              <a:t>bærekraftig bofellesskap,</a:t>
            </a:r>
            <a:r>
              <a:rPr lang="nb-NO" sz="1400" b="1" dirty="0"/>
              <a:t> ill: </a:t>
            </a:r>
            <a:r>
              <a:rPr lang="nb-NO" sz="1400" dirty="0"/>
              <a:t>Helen &amp; Hard arkitekter</a:t>
            </a:r>
          </a:p>
        </p:txBody>
      </p:sp>
      <p:sp>
        <p:nvSpPr>
          <p:cNvPr id="10" name="Rektangel 9"/>
          <p:cNvSpPr/>
          <p:nvPr/>
        </p:nvSpPr>
        <p:spPr>
          <a:xfrm>
            <a:off x="263610" y="182009"/>
            <a:ext cx="63064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2800" dirty="0">
              <a:latin typeface="+mj-lt"/>
            </a:endParaRPr>
          </a:p>
          <a:p>
            <a:r>
              <a:rPr lang="nb-NO" sz="3200" dirty="0">
                <a:latin typeface="+mj-lt"/>
              </a:rPr>
              <a:t>Skap mangfold i boligmarkedet</a:t>
            </a:r>
          </a:p>
        </p:txBody>
      </p:sp>
      <p:sp>
        <p:nvSpPr>
          <p:cNvPr id="11" name="Rectangle 5"/>
          <p:cNvSpPr/>
          <p:nvPr/>
        </p:nvSpPr>
        <p:spPr>
          <a:xfrm>
            <a:off x="263610" y="1398355"/>
            <a:ext cx="55839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nb-NO" altLang="nb-NO" sz="2400" dirty="0"/>
              <a:t>Befolkningssammensetningen endrer seg: De </a:t>
            </a:r>
            <a:r>
              <a:rPr lang="nb-NO" altLang="nb-NO" sz="2400" dirty="0" err="1"/>
              <a:t>eldres</a:t>
            </a:r>
            <a:r>
              <a:rPr lang="nb-NO" altLang="nb-NO" sz="2400" dirty="0"/>
              <a:t> andel av boligmassen vil øke fra 15 % i 2013 til 24 % i 2040</a:t>
            </a:r>
          </a:p>
          <a:p>
            <a:pPr marL="457200" indent="-457200">
              <a:buFont typeface="Arial" pitchFamily="34" charset="0"/>
              <a:buChar char="•"/>
            </a:pPr>
            <a:endParaRPr lang="nb-NO" altLang="nb-NO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nb-NO" sz="2400" dirty="0"/>
              <a:t>Stimulere til et mangfold av boligtyper for å dekke ulike behov</a:t>
            </a:r>
          </a:p>
          <a:p>
            <a:endParaRPr lang="nb-NO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nb-NO" sz="2400" dirty="0"/>
              <a:t>Samarbeider om å utvikle nye boformer og fellesskapsløsninger</a:t>
            </a:r>
          </a:p>
          <a:p>
            <a:endParaRPr lang="nb-NO" dirty="0"/>
          </a:p>
          <a:p>
            <a:pPr marL="457200" indent="-457200">
              <a:buFont typeface="Arial" pitchFamily="34" charset="0"/>
              <a:buChar char="•"/>
            </a:pPr>
            <a:endParaRPr lang="nb-NO" altLang="nb-NO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447" y="0"/>
            <a:ext cx="5893553" cy="3752671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447" y="3734578"/>
            <a:ext cx="5893553" cy="3133692"/>
          </a:xfrm>
          <a:prstGeom prst="rect">
            <a:avLst/>
          </a:prstGeom>
        </p:spPr>
      </p:pic>
      <p:sp>
        <p:nvSpPr>
          <p:cNvPr id="8" name="Avrundet rektangel 7">
            <a:extLst>
              <a:ext uri="{FF2B5EF4-FFF2-40B4-BE49-F238E27FC236}">
                <a16:creationId xmlns:a16="http://schemas.microsoft.com/office/drawing/2014/main" xmlns="" id="{AC2E40DB-0FCF-FB45-80C3-F542C95E10F5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xmlns="" id="{4D6A2CBE-CB25-6440-96EB-2FA7CF6625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Bring folk sammen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Se etter gjensidige behov</a:t>
            </a:r>
          </a:p>
          <a:p>
            <a:pPr lvl="1"/>
            <a:r>
              <a:rPr lang="nb-NO" dirty="0"/>
              <a:t>Eldre + enslige forsørgere</a:t>
            </a:r>
          </a:p>
          <a:p>
            <a:pPr lvl="1"/>
            <a:r>
              <a:rPr lang="nb-NO" dirty="0"/>
              <a:t>Frivillighet + innvandrere</a:t>
            </a:r>
          </a:p>
          <a:p>
            <a:pPr lvl="1"/>
            <a:r>
              <a:rPr lang="nb-NO" dirty="0"/>
              <a:t>Uførhet + frivillighet + vaktmestertjenester</a:t>
            </a:r>
          </a:p>
          <a:p>
            <a:pPr lvl="1"/>
            <a:r>
              <a:rPr lang="nb-NO" dirty="0"/>
              <a:t>Sosial boligpolitikk + ulike bofellesskap for alle</a:t>
            </a:r>
          </a:p>
          <a:p>
            <a:pPr lvl="1"/>
            <a:r>
              <a:rPr lang="nb-NO" dirty="0"/>
              <a:t>Organisering av utleieboliger </a:t>
            </a:r>
          </a:p>
          <a:p>
            <a:pPr lvl="1"/>
            <a:r>
              <a:rPr lang="nb-NO" dirty="0"/>
              <a:t>Bevegelseshemmede + livskvalitet i sentrum</a:t>
            </a:r>
          </a:p>
          <a:p>
            <a:pPr lvl="1"/>
            <a:r>
              <a:rPr lang="nb-NO" dirty="0"/>
              <a:t>Etc.</a:t>
            </a:r>
          </a:p>
          <a:p>
            <a:pPr lvl="1"/>
            <a:endParaRPr lang="nb-NO" dirty="0"/>
          </a:p>
        </p:txBody>
      </p:sp>
      <p:pic>
        <p:nvPicPr>
          <p:cNvPr id="1026" name="Picture 2" descr="http://www.litthusbergen.no/media/289317/20170906-filosofisk-poliklinikk_wikimedia-commons-pierre-auguste-renoir.jpg?scale=both&amp;width=920&amp;height=518&amp;crop=(0,348,3973,2584)&amp;404=default">
            <a:hlinkClick r:id="rId2"/>
            <a:extLst>
              <a:ext uri="{FF2B5EF4-FFF2-40B4-BE49-F238E27FC236}">
                <a16:creationId xmlns:a16="http://schemas.microsoft.com/office/drawing/2014/main" xmlns="" id="{15885169-BB87-4B47-8075-95427C2A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4302536"/>
            <a:ext cx="4538662" cy="25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vrundet rektangel 4">
            <a:extLst>
              <a:ext uri="{FF2B5EF4-FFF2-40B4-BE49-F238E27FC236}">
                <a16:creationId xmlns:a16="http://schemas.microsoft.com/office/drawing/2014/main" xmlns="" id="{AD3430C4-0D2F-A34F-8416-41BEACCDB26B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04F22E1C-7DD3-074A-BDD7-6BA51A42E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B1A014A7-0B81-A14C-BCD0-96F416CC2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7" b="9621"/>
          <a:stretch/>
        </p:blipFill>
        <p:spPr>
          <a:xfrm>
            <a:off x="-42808" y="-1"/>
            <a:ext cx="12234808" cy="685800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xmlns="" id="{A48075CE-C4BB-4385-8BA7-334F04866D2A}"/>
              </a:ext>
            </a:extLst>
          </p:cNvPr>
          <p:cNvSpPr txBox="1"/>
          <p:nvPr/>
        </p:nvSpPr>
        <p:spPr>
          <a:xfrm>
            <a:off x="10328744" y="5703361"/>
            <a:ext cx="167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Haugen </a:t>
            </a:r>
            <a:r>
              <a:rPr lang="nb-NO" dirty="0" err="1"/>
              <a:t>Zohar</a:t>
            </a:r>
            <a:r>
              <a:rPr lang="nb-NO" dirty="0"/>
              <a:t> arkitekter</a:t>
            </a:r>
          </a:p>
        </p:txBody>
      </p:sp>
      <p:sp>
        <p:nvSpPr>
          <p:cNvPr id="6" name="Avrundet rektangel 5">
            <a:extLst>
              <a:ext uri="{FF2B5EF4-FFF2-40B4-BE49-F238E27FC236}">
                <a16:creationId xmlns:a16="http://schemas.microsoft.com/office/drawing/2014/main" xmlns="" id="{BD226117-5B3F-8B4F-871D-1EF7F4FCDD02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2E14C3E7-2338-DC42-9D9B-35E6CB1B9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25E7B52F-AFC4-1943-8E72-DED3CD057E76}"/>
              </a:ext>
            </a:extLst>
          </p:cNvPr>
          <p:cNvSpPr/>
          <p:nvPr/>
        </p:nvSpPr>
        <p:spPr>
          <a:xfrm>
            <a:off x="-42808" y="6544366"/>
            <a:ext cx="5130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Arkitekt:</a:t>
            </a:r>
            <a:r>
              <a:rPr lang="nb-NO" dirty="0"/>
              <a:t> Haugen/ </a:t>
            </a:r>
            <a:r>
              <a:rPr lang="nb-NO" dirty="0" err="1"/>
              <a:t>Zohar</a:t>
            </a:r>
            <a:r>
              <a:rPr lang="nb-NO" dirty="0"/>
              <a:t> Arkitekter </a:t>
            </a:r>
            <a:r>
              <a:rPr lang="nb-NO" b="1" dirty="0"/>
              <a:t>Foto:</a:t>
            </a:r>
            <a:r>
              <a:rPr lang="nb-NO" dirty="0"/>
              <a:t> Are Carlsen</a:t>
            </a:r>
          </a:p>
        </p:txBody>
      </p:sp>
    </p:spTree>
    <p:extLst>
      <p:ext uri="{BB962C8B-B14F-4D97-AF65-F5344CB8AC3E}">
        <p14:creationId xmlns:p14="http://schemas.microsoft.com/office/powerpoint/2010/main" val="858259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348343" y="1339396"/>
            <a:ext cx="610040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Bruk grøntområder, bekker, turstier etc. til å skape attraktive og bærekraftige steder: </a:t>
            </a:r>
          </a:p>
          <a:p>
            <a:pPr marL="457200" indent="-457200">
              <a:buFont typeface="Arial" pitchFamily="34" charset="0"/>
              <a:buChar char="•"/>
            </a:pPr>
            <a:endParaRPr lang="nb-NO" dirty="0"/>
          </a:p>
          <a:p>
            <a:r>
              <a:rPr lang="nb-NO" sz="2400" b="1" dirty="0"/>
              <a:t>Helsefremmende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b-NO" sz="2400" dirty="0"/>
              <a:t>Rekreasjon og aktivitet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b-NO" sz="2400" dirty="0"/>
              <a:t>Bedre luftkvalitet</a:t>
            </a:r>
          </a:p>
          <a:p>
            <a:endParaRPr lang="nb-NO" sz="2400" dirty="0"/>
          </a:p>
          <a:p>
            <a:r>
              <a:rPr lang="nb-NO" sz="2400" b="1" dirty="0"/>
              <a:t>Miljøvennlig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b-NO" sz="2400" dirty="0"/>
              <a:t>CO</a:t>
            </a:r>
            <a:r>
              <a:rPr lang="nb-NO" sz="2400" baseline="30000" dirty="0"/>
              <a:t>2</a:t>
            </a:r>
            <a:r>
              <a:rPr lang="nb-NO" sz="2400" dirty="0"/>
              <a:t>-utslippsreduksjon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b-NO" sz="2400" dirty="0"/>
              <a:t>Biologisk mangfold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nb-NO" sz="2400" dirty="0"/>
              <a:t>Klimatilpasning</a:t>
            </a:r>
          </a:p>
          <a:p>
            <a:endParaRPr lang="nb-NO" sz="2400" dirty="0"/>
          </a:p>
          <a:p>
            <a:r>
              <a:rPr lang="nb-NO" sz="2400" b="1" dirty="0"/>
              <a:t>Attraktivt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Hever kvaliteten på by- og bomiljø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28600" indent="-228600">
              <a:buAutoNum type="arabicParenR"/>
            </a:pPr>
            <a:endParaRPr lang="nb-NO" dirty="0"/>
          </a:p>
          <a:p>
            <a:endParaRPr lang="nb-NO" sz="1100" dirty="0"/>
          </a:p>
          <a:p>
            <a:endParaRPr lang="nb-NO" sz="1100" dirty="0"/>
          </a:p>
        </p:txBody>
      </p:sp>
      <p:sp>
        <p:nvSpPr>
          <p:cNvPr id="7" name="Rektangel 6"/>
          <p:cNvSpPr/>
          <p:nvPr/>
        </p:nvSpPr>
        <p:spPr>
          <a:xfrm>
            <a:off x="348343" y="56016"/>
            <a:ext cx="6606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2800" dirty="0">
              <a:latin typeface="+mj-lt"/>
            </a:endParaRPr>
          </a:p>
          <a:p>
            <a:r>
              <a:rPr lang="nb-NO" sz="3200" dirty="0">
                <a:latin typeface="+mj-lt"/>
              </a:rPr>
              <a:t>Blågrønne kvaliteter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291857"/>
            <a:ext cx="578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NANSENPARKEN, FORNEBU. BJØRBEKK &amp; LINDHEIM AS</a:t>
            </a:r>
            <a:endParaRPr lang="nb-NO" sz="1400" i="1" dirty="0">
              <a:solidFill>
                <a:schemeClr val="bg1"/>
              </a:solidFill>
            </a:endParaRPr>
          </a:p>
        </p:txBody>
      </p:sp>
      <p:pic>
        <p:nvPicPr>
          <p:cNvPr id="8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383" y="-52675"/>
            <a:ext cx="5788617" cy="6910675"/>
          </a:xfrm>
        </p:spPr>
      </p:pic>
      <p:sp>
        <p:nvSpPr>
          <p:cNvPr id="10" name="TextBox 1"/>
          <p:cNvSpPr txBox="1"/>
          <p:nvPr/>
        </p:nvSpPr>
        <p:spPr>
          <a:xfrm>
            <a:off x="0" y="6602898"/>
            <a:ext cx="6039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NANSENPARKEN, FORNEBU. BJØRBEKK &amp; LINDHEIM LANDSKAPSARKITEKTER</a:t>
            </a:r>
            <a:endParaRPr lang="nb-NO" sz="1400" i="1" dirty="0">
              <a:solidFill>
                <a:srgbClr val="FF0000"/>
              </a:solidFill>
            </a:endParaRP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xmlns="" id="{011407B1-BF04-0246-96E4-D54C612B502C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xmlns="" id="{7E1B77C3-A416-ED46-A907-D243A8D89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966E1E99-92BE-4F37-B5FE-FE528F209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129" y="53789"/>
            <a:ext cx="5539871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5BB8B9D9-1618-4634-BB50-8F705751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Klimavennlig materialbruk og oppvarming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F2F21D21-7D13-4D73-81C3-B1E49FEEA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3929" cy="4351338"/>
          </a:xfrm>
        </p:spPr>
        <p:txBody>
          <a:bodyPr/>
          <a:lstStyle/>
          <a:p>
            <a:r>
              <a:rPr lang="nb-NO" dirty="0"/>
              <a:t>Finn det energisystemet som passer på stedet.</a:t>
            </a:r>
          </a:p>
          <a:p>
            <a:r>
              <a:rPr lang="nb-NO" dirty="0"/>
              <a:t>Sjøvarme, jordvarme, solvarme, bioenergi.</a:t>
            </a:r>
          </a:p>
          <a:p>
            <a:r>
              <a:rPr lang="nb-NO" dirty="0"/>
              <a:t>Ikke el- direkte til oppvarming</a:t>
            </a:r>
          </a:p>
          <a:p>
            <a:r>
              <a:rPr lang="nb-NO" dirty="0"/>
              <a:t>Bygg i tre, lokal stein eller andre klimavennlige materialer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xmlns="" id="{3DD4BEE7-2B3B-7F49-A16F-A9D7412B1458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8EE09DCE-2E40-B54F-BD77-0C66BCAE40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1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-3" y="1897156"/>
            <a:ext cx="5797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God arkitektur, historiske bygninger og bymiljøer bidrar til stedsidentitet  og attraktivitet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/>
              <a:t>Er ressurser som bør utnyttes </a:t>
            </a:r>
            <a:br>
              <a:rPr lang="nb-NO" sz="2400" dirty="0"/>
            </a:br>
            <a:r>
              <a:rPr lang="nb-NO" sz="2400" dirty="0"/>
              <a:t>(Nasjonale forventninger, s.21)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7" name="Rektangel 6"/>
          <p:cNvSpPr/>
          <p:nvPr/>
        </p:nvSpPr>
        <p:spPr>
          <a:xfrm>
            <a:off x="412686" y="69876"/>
            <a:ext cx="60394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2800" dirty="0">
              <a:latin typeface="+mj-lt"/>
            </a:endParaRPr>
          </a:p>
          <a:p>
            <a:r>
              <a:rPr lang="nb-NO" sz="3200" dirty="0">
                <a:latin typeface="+mj-lt"/>
              </a:rPr>
              <a:t>Bygg opp under stedsegen identitet </a:t>
            </a:r>
          </a:p>
          <a:p>
            <a:endParaRPr lang="nb-NO" sz="2800" dirty="0">
              <a:latin typeface="+mj-lt"/>
            </a:endParaRPr>
          </a:p>
        </p:txBody>
      </p:sp>
      <p:sp>
        <p:nvSpPr>
          <p:cNvPr id="10" name="Rektangel 2"/>
          <p:cNvSpPr/>
          <p:nvPr/>
        </p:nvSpPr>
        <p:spPr>
          <a:xfrm>
            <a:off x="0" y="6330249"/>
            <a:ext cx="56789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KOMMUNEPLAN FOR OSLO (2015) ANGIR OMRÅDER HVOR DET SKAL VISES SÆRLIG HENSYN TIL KULTURMINNENE.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23643" y="4421773"/>
            <a:ext cx="59894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Gå sammen om å definere lokale kulturminner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Bygg kompetanse om bevaringsverdier i kommunene og </a:t>
            </a:r>
            <a:r>
              <a:rPr lang="nb-NO" sz="2400" dirty="0" err="1"/>
              <a:t>byggebransjen</a:t>
            </a:r>
            <a:r>
              <a:rPr lang="nb-NO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Gjenbruk av bebyggelse er bærekraftig</a:t>
            </a:r>
            <a:br>
              <a:rPr lang="nb-NO" sz="2400" dirty="0"/>
            </a:b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-3" y="3732155"/>
            <a:ext cx="567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ARENDALS ELDSTE BYDEL TYHOLMEN ER BEVART OG TILPASSET MODERNE BRUK.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59"/>
          <a:stretch/>
        </p:blipFill>
        <p:spPr>
          <a:xfrm>
            <a:off x="6513095" y="1479850"/>
            <a:ext cx="5678905" cy="4259181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567959" y="4885528"/>
            <a:ext cx="567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ARENDALS ELDSTE BYDEL TYHOLMEN ER BEVART OG TILPASSET MODERNE BRUK.</a:t>
            </a:r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xmlns="" id="{AB1AB4E4-DE33-AF4A-8E51-E04F90E371CA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xmlns="" id="{AEA4D259-3DF4-BA48-8346-BD65894BB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6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74626"/>
            <a:ext cx="4536769" cy="3029476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00373"/>
            <a:ext cx="4525008" cy="285762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007" y="1174626"/>
            <a:ext cx="7690513" cy="5683374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0" y="6550223"/>
            <a:ext cx="11913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BASARENE KAFÉ, RESTAURANT OG MIKROBRYGGERI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b-NO" sz="2800" dirty="0">
              <a:latin typeface="+mj-lt"/>
            </a:endParaRPr>
          </a:p>
          <a:p>
            <a:pPr algn="ctr"/>
            <a:r>
              <a:rPr lang="nb-NO" sz="2800" dirty="0">
                <a:latin typeface="+mj-lt"/>
              </a:rPr>
              <a:t>Eksempel fra Hamar</a:t>
            </a:r>
            <a:endParaRPr lang="nb-NO" sz="1100" dirty="0"/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xmlns="" id="{9C0D95DD-59E0-C24A-A847-4468F3886A1F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xmlns="" id="{D80008BE-C7A4-A743-8568-BFE23CAB72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50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450185"/>
            <a:ext cx="8664146" cy="1325563"/>
          </a:xfrm>
        </p:spPr>
        <p:txBody>
          <a:bodyPr/>
          <a:lstStyle/>
          <a:p>
            <a:r>
              <a:rPr lang="nb-NO" dirty="0"/>
              <a:t>Bruk kommunens </a:t>
            </a:r>
            <a:br>
              <a:rPr lang="nb-NO" dirty="0"/>
            </a:br>
            <a:r>
              <a:rPr lang="nb-NO" dirty="0"/>
              <a:t>egne muskler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7410" y="2055813"/>
            <a:ext cx="6328719" cy="4896451"/>
          </a:xfrm>
        </p:spPr>
        <p:txBody>
          <a:bodyPr>
            <a:normAutofit/>
          </a:bodyPr>
          <a:lstStyle/>
          <a:p>
            <a:r>
              <a:rPr lang="nb-NO" dirty="0"/>
              <a:t>Egne bygg og tjenester kan bidra aktivt til god byutvikling</a:t>
            </a:r>
          </a:p>
          <a:p>
            <a:r>
              <a:rPr lang="nb-NO" dirty="0"/>
              <a:t>Skoler, barnehager og omsorgstjenester planlegges som inkluderende arkitektur</a:t>
            </a:r>
          </a:p>
          <a:p>
            <a:r>
              <a:rPr lang="nb-NO" dirty="0"/>
              <a:t>Tar initiativ og gjør det attraktivt å legge arbeidsplasser i sentrum</a:t>
            </a:r>
          </a:p>
          <a:p>
            <a:r>
              <a:rPr lang="nb-NO" dirty="0"/>
              <a:t>Legger aktivt til rette for byliv</a:t>
            </a:r>
          </a:p>
          <a:p>
            <a:r>
              <a:rPr lang="nb-NO" dirty="0"/>
              <a:t>Bidrar til å skape kreative miljø, både i skolen og blant næringsdrivende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7" r="9729"/>
          <a:stretch/>
        </p:blipFill>
        <p:spPr>
          <a:xfrm>
            <a:off x="7141198" y="0"/>
            <a:ext cx="5050802" cy="6858000"/>
          </a:xfrm>
          <a:prstGeom prst="rect">
            <a:avLst/>
          </a:prstGeom>
        </p:spPr>
      </p:pic>
      <p:sp>
        <p:nvSpPr>
          <p:cNvPr id="6" name="Avrundet rektangel 5">
            <a:extLst>
              <a:ext uri="{FF2B5EF4-FFF2-40B4-BE49-F238E27FC236}">
                <a16:creationId xmlns:a16="http://schemas.microsoft.com/office/drawing/2014/main" xmlns="" id="{13A379B9-3567-C042-8D19-1CB5AC2CBAF4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A0F7D9F6-A917-654B-921D-7868101451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FB769FDC-C408-E64B-9D98-4A57BBC2A433}"/>
              </a:ext>
            </a:extLst>
          </p:cNvPr>
          <p:cNvSpPr/>
          <p:nvPr/>
        </p:nvSpPr>
        <p:spPr>
          <a:xfrm>
            <a:off x="577410" y="6211669"/>
            <a:ext cx="5962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i="1" dirty="0"/>
              <a:t>Illustrasjon: </a:t>
            </a:r>
            <a:r>
              <a:rPr lang="nb-NO" i="1" dirty="0"/>
              <a:t>Konkurranseutkast Nordbyen i Tromsø, </a:t>
            </a:r>
          </a:p>
          <a:p>
            <a:r>
              <a:rPr lang="nb-NO" i="1" dirty="0"/>
              <a:t>MDH Arkitekter SA, Transborder studio, Steinsvik arkitekter AS</a:t>
            </a:r>
          </a:p>
        </p:txBody>
      </p:sp>
    </p:spTree>
    <p:extLst>
      <p:ext uri="{BB962C8B-B14F-4D97-AF65-F5344CB8AC3E}">
        <p14:creationId xmlns:p14="http://schemas.microsoft.com/office/powerpoint/2010/main" val="140106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136556" y="2766218"/>
            <a:ext cx="10515600" cy="1325563"/>
          </a:xfrm>
        </p:spPr>
        <p:txBody>
          <a:bodyPr/>
          <a:lstStyle/>
          <a:p>
            <a:r>
              <a:rPr lang="nb-NO" dirty="0"/>
              <a:t>Drammen som eksempel</a:t>
            </a:r>
          </a:p>
        </p:txBody>
      </p:sp>
      <p:sp>
        <p:nvSpPr>
          <p:cNvPr id="3" name="Avrundet rektangel 2">
            <a:extLst>
              <a:ext uri="{FF2B5EF4-FFF2-40B4-BE49-F238E27FC236}">
                <a16:creationId xmlns:a16="http://schemas.microsoft.com/office/drawing/2014/main" xmlns="" id="{23DB47D5-9E6A-1341-A173-362EEF859DCD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F0D1D023-15A1-4B4D-9647-044DDBA78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7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6376" y="805440"/>
            <a:ext cx="9161625" cy="5320146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1685733" y="612558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FF0000"/>
                </a:solidFill>
              </a:rPr>
              <a:t>Et senter for bærekraftig by- og stedsutvikling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4A41E09A-4B89-0446-99A4-E6BBEAB9D2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064" y="501771"/>
            <a:ext cx="1442898" cy="620654"/>
          </a:xfrm>
          <a:prstGeom prst="rect">
            <a:avLst/>
          </a:prstGeom>
        </p:spPr>
      </p:pic>
      <p:pic>
        <p:nvPicPr>
          <p:cNvPr id="8" name="Picture 1" descr="Logo__farge.jpg">
            <a:extLst>
              <a:ext uri="{FF2B5EF4-FFF2-40B4-BE49-F238E27FC236}">
                <a16:creationId xmlns:a16="http://schemas.microsoft.com/office/drawing/2014/main" xmlns="" id="{1D934693-A877-7048-9445-D2459EF56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75" y="504334"/>
            <a:ext cx="1946916" cy="57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9036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9" y="0"/>
            <a:ext cx="11889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Bilde av Iveland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17051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Avrundet rektangel 4"/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xmlns="" id="{4FD71CCD-8A1F-7A46-91A8-1BB8935F076A}"/>
              </a:ext>
            </a:extLst>
          </p:cNvPr>
          <p:cNvSpPr/>
          <p:nvPr/>
        </p:nvSpPr>
        <p:spPr>
          <a:xfrm>
            <a:off x="838200" y="6343167"/>
            <a:ext cx="440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i="1" dirty="0">
                <a:solidFill>
                  <a:schemeClr val="bg1"/>
                </a:solidFill>
              </a:rPr>
              <a:t>Illustrasjon: </a:t>
            </a:r>
            <a:r>
              <a:rPr lang="nb-NO" i="1" dirty="0">
                <a:solidFill>
                  <a:schemeClr val="bg1"/>
                </a:solidFill>
              </a:rPr>
              <a:t>Åkle, Ola Roald arkitekter AS</a:t>
            </a:r>
          </a:p>
        </p:txBody>
      </p:sp>
    </p:spTree>
    <p:extLst>
      <p:ext uri="{BB962C8B-B14F-4D97-AF65-F5344CB8AC3E}">
        <p14:creationId xmlns:p14="http://schemas.microsoft.com/office/powerpoint/2010/main" val="313913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606425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Eksempler på </a:t>
            </a:r>
            <a:br>
              <a:rPr lang="nb-NO" dirty="0"/>
            </a:br>
            <a:r>
              <a:rPr lang="nb-NO" dirty="0"/>
              <a:t>inkluderende arkitektur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57425"/>
            <a:ext cx="10515600" cy="4351338"/>
          </a:xfrm>
        </p:spPr>
        <p:txBody>
          <a:bodyPr/>
          <a:lstStyle/>
          <a:p>
            <a:r>
              <a:rPr lang="nb-NO" dirty="0" err="1"/>
              <a:t>Ibsenbiblioteket</a:t>
            </a:r>
            <a:r>
              <a:rPr lang="nb-NO" dirty="0"/>
              <a:t> i Skien</a:t>
            </a:r>
          </a:p>
          <a:p>
            <a:r>
              <a:rPr lang="nb-NO" dirty="0"/>
              <a:t>Urbant sykehjem i Skien</a:t>
            </a:r>
          </a:p>
          <a:p>
            <a:r>
              <a:rPr lang="nb-NO" dirty="0"/>
              <a:t>Vindmøllebakken i Stavanger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0"/>
            <a:ext cx="3797300" cy="14732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59" y="1473200"/>
            <a:ext cx="1540476" cy="102899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7" y="4181718"/>
            <a:ext cx="2773405" cy="2676282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7908496" y="6311900"/>
            <a:ext cx="238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Vindmøllebakken</a:t>
            </a:r>
          </a:p>
          <a:p>
            <a:r>
              <a:rPr lang="nb-NO" sz="1400" dirty="0"/>
              <a:t>Helen &amp; Hard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23" y="2487240"/>
            <a:ext cx="4869129" cy="1694477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8321548" y="1473199"/>
            <a:ext cx="2513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Gunn Marit </a:t>
            </a:r>
            <a:r>
              <a:rPr lang="nb-NO" sz="1400" dirty="0" err="1"/>
              <a:t>Christenson</a:t>
            </a:r>
            <a:r>
              <a:rPr lang="nb-NO" sz="1400" dirty="0"/>
              <a:t>, Skien</a:t>
            </a:r>
          </a:p>
        </p:txBody>
      </p:sp>
      <p:sp>
        <p:nvSpPr>
          <p:cNvPr id="10" name="Avrundet rektangel 9">
            <a:extLst>
              <a:ext uri="{FF2B5EF4-FFF2-40B4-BE49-F238E27FC236}">
                <a16:creationId xmlns:a16="http://schemas.microsoft.com/office/drawing/2014/main" xmlns="" id="{96EBCEDF-4526-D34E-AF28-692EA89C1331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xmlns="" id="{6308C7AC-5484-7F47-A37E-CB0CF69C6B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kitektgruppen-cubus.no/uploads/made/uploads/i/projects/kleppe%20sentrum/2-1Bobler_1140_806_85.jpg">
            <a:extLst>
              <a:ext uri="{FF2B5EF4-FFF2-40B4-BE49-F238E27FC236}">
                <a16:creationId xmlns:a16="http://schemas.microsoft.com/office/drawing/2014/main" xmlns="" id="{4D7FE88D-BDBF-B344-8FDA-77414D08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48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vrundet rektangel 6"/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E3E9E2E2-6F64-744E-A227-4DC0AC0031D7}"/>
              </a:ext>
            </a:extLst>
          </p:cNvPr>
          <p:cNvSpPr/>
          <p:nvPr/>
        </p:nvSpPr>
        <p:spPr>
          <a:xfrm>
            <a:off x="138021" y="6142657"/>
            <a:ext cx="7366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i="1" dirty="0"/>
              <a:t>Illustrasjon: </a:t>
            </a:r>
            <a:r>
              <a:rPr lang="nb-NO" i="1" dirty="0"/>
              <a:t>Konkurranseutkast nye Kleppe sentrum, </a:t>
            </a:r>
          </a:p>
          <a:p>
            <a:r>
              <a:rPr lang="nb-NO" i="1" dirty="0"/>
              <a:t>arkitektgruppen </a:t>
            </a:r>
            <a:r>
              <a:rPr lang="nb-NO" i="1" dirty="0" err="1"/>
              <a:t>cubus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78557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B0F68850-62B8-0D49-B7AD-90B524D159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65100" y="0"/>
            <a:ext cx="12467840" cy="6858000"/>
          </a:xfrm>
          <a:prstGeom prst="rect">
            <a:avLst/>
          </a:prstGeom>
        </p:spPr>
      </p:pic>
      <p:sp>
        <p:nvSpPr>
          <p:cNvPr id="7" name="Avrundet rektangel 6"/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xmlns="" id="{05EC3FDB-8C23-474C-8930-FF2BF9F8AEFA}"/>
              </a:ext>
            </a:extLst>
          </p:cNvPr>
          <p:cNvSpPr/>
          <p:nvPr/>
        </p:nvSpPr>
        <p:spPr>
          <a:xfrm>
            <a:off x="-17253" y="6142657"/>
            <a:ext cx="6107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i="1" dirty="0">
                <a:solidFill>
                  <a:schemeClr val="bg1"/>
                </a:solidFill>
              </a:rPr>
              <a:t>Vågen videregående skole og Sandnes kulturskole</a:t>
            </a:r>
            <a:r>
              <a:rPr lang="nb-NO" i="1" dirty="0">
                <a:solidFill>
                  <a:schemeClr val="bg1"/>
                </a:solidFill>
              </a:rPr>
              <a:t> </a:t>
            </a:r>
          </a:p>
          <a:p>
            <a:r>
              <a:rPr lang="nb-NO" b="1" i="1" dirty="0">
                <a:solidFill>
                  <a:schemeClr val="bg1"/>
                </a:solidFill>
              </a:rPr>
              <a:t>Arkitekt:</a:t>
            </a:r>
            <a:r>
              <a:rPr lang="nb-NO" i="1" dirty="0">
                <a:solidFill>
                  <a:schemeClr val="bg1"/>
                </a:solidFill>
              </a:rPr>
              <a:t> LINK arkitektur</a:t>
            </a:r>
          </a:p>
        </p:txBody>
      </p:sp>
    </p:spTree>
    <p:extLst>
      <p:ext uri="{BB962C8B-B14F-4D97-AF65-F5344CB8AC3E}">
        <p14:creationId xmlns:p14="http://schemas.microsoft.com/office/powerpoint/2010/main" val="545608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B56E1B8B-2814-894E-AA9D-AD1A9E264305}"/>
              </a:ext>
            </a:extLst>
          </p:cNvPr>
          <p:cNvPicPr/>
          <p:nvPr/>
        </p:nvPicPr>
        <p:blipFill rotWithShape="1">
          <a:blip r:embed="rId3"/>
          <a:srcRect b="15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vrundet rektangel 6"/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xmlns="" id="{683F2B92-5F8B-4848-BBFA-193504AECD23}"/>
              </a:ext>
            </a:extLst>
          </p:cNvPr>
          <p:cNvSpPr/>
          <p:nvPr/>
        </p:nvSpPr>
        <p:spPr>
          <a:xfrm>
            <a:off x="148086" y="6436909"/>
            <a:ext cx="8702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i="1" dirty="0">
                <a:solidFill>
                  <a:schemeClr val="bg1"/>
                </a:solidFill>
              </a:rPr>
              <a:t>Amager </a:t>
            </a:r>
            <a:r>
              <a:rPr lang="nb-NO" b="1" i="1" dirty="0" err="1">
                <a:solidFill>
                  <a:schemeClr val="bg1"/>
                </a:solidFill>
              </a:rPr>
              <a:t>Fælled</a:t>
            </a:r>
            <a:r>
              <a:rPr lang="nb-NO" b="1" i="1" dirty="0">
                <a:solidFill>
                  <a:schemeClr val="bg1"/>
                </a:solidFill>
              </a:rPr>
              <a:t> skolegård, Arkitekt: </a:t>
            </a:r>
            <a:r>
              <a:rPr lang="nb-NO" i="1" dirty="0">
                <a:solidFill>
                  <a:schemeClr val="bg1"/>
                </a:solidFill>
              </a:rPr>
              <a:t>Nord </a:t>
            </a:r>
            <a:r>
              <a:rPr lang="nb-NO" i="1" dirty="0" err="1">
                <a:solidFill>
                  <a:schemeClr val="bg1"/>
                </a:solidFill>
              </a:rPr>
              <a:t>architects</a:t>
            </a:r>
            <a:endParaRPr lang="nb-NO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70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67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0561489" y="6488668"/>
            <a:ext cx="163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bg1"/>
                </a:solidFill>
              </a:rPr>
              <a:t>Pic</a:t>
            </a:r>
            <a:r>
              <a:rPr lang="nb-NO" dirty="0">
                <a:solidFill>
                  <a:schemeClr val="bg1"/>
                </a:solidFill>
              </a:rPr>
              <a:t>: Evan Briggs</a:t>
            </a:r>
          </a:p>
        </p:txBody>
      </p:sp>
      <p:sp>
        <p:nvSpPr>
          <p:cNvPr id="6" name="Avrundet rektangel 5"/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7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29" y="1162050"/>
            <a:ext cx="4653541" cy="4445794"/>
          </a:xfrm>
        </p:spPr>
      </p:pic>
      <p:sp>
        <p:nvSpPr>
          <p:cNvPr id="3" name="Avrundet rektangel 2"/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6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>
            <a:extLst>
              <a:ext uri="{FF2B5EF4-FFF2-40B4-BE49-F238E27FC236}">
                <a16:creationId xmlns:a16="http://schemas.microsoft.com/office/drawing/2014/main" xmlns="" id="{3506D60B-1D65-3645-8145-C36AF64B47B8}"/>
              </a:ext>
            </a:extLst>
          </p:cNvPr>
          <p:cNvSpPr txBox="1">
            <a:spLocks/>
          </p:cNvSpPr>
          <p:nvPr/>
        </p:nvSpPr>
        <p:spPr>
          <a:xfrm>
            <a:off x="1525710" y="287034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dirty="0"/>
              <a:t>Alf Waage</a:t>
            </a:r>
          </a:p>
          <a:p>
            <a:pPr marL="0" indent="0" algn="ctr">
              <a:buNone/>
            </a:pPr>
            <a:r>
              <a:rPr lang="nb-NO" dirty="0"/>
              <a:t>Leder </a:t>
            </a:r>
            <a:r>
              <a:rPr lang="nb-NO" dirty="0" err="1"/>
              <a:t>BYLIVsenteret</a:t>
            </a:r>
            <a:endParaRPr lang="nb-NO" dirty="0"/>
          </a:p>
          <a:p>
            <a:pPr marL="0" indent="0" algn="ctr">
              <a:buNone/>
            </a:pPr>
            <a:r>
              <a:rPr lang="nb-NO" dirty="0"/>
              <a:t>Norske arkitekters landsforbund</a:t>
            </a:r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xmlns="" id="{E55E2EA7-81D0-F847-9531-011A440D2106}"/>
              </a:ext>
            </a:extLst>
          </p:cNvPr>
          <p:cNvSpPr txBox="1">
            <a:spLocks/>
          </p:cNvSpPr>
          <p:nvPr/>
        </p:nvSpPr>
        <p:spPr>
          <a:xfrm>
            <a:off x="1684638" y="1738148"/>
            <a:ext cx="9017804" cy="1826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800" dirty="0"/>
              <a:t>TAKK FOR OPPMERKSOMHETEN</a:t>
            </a:r>
          </a:p>
        </p:txBody>
      </p:sp>
      <p:pic>
        <p:nvPicPr>
          <p:cNvPr id="7" name="Picture 1" descr="Logo__farge.jpg">
            <a:extLst>
              <a:ext uri="{FF2B5EF4-FFF2-40B4-BE49-F238E27FC236}">
                <a16:creationId xmlns:a16="http://schemas.microsoft.com/office/drawing/2014/main" xmlns="" id="{A003BE4F-4300-354C-ABCC-3120F72FD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97" y="5066630"/>
            <a:ext cx="2103211" cy="6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D8DE9811-85AA-7E4B-8CA3-6A83F0DA8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4631941" y="5094352"/>
            <a:ext cx="1219638" cy="5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vrundet rektangel 4"/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95" y="657726"/>
            <a:ext cx="5594684" cy="55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xmlns="" id="{B6EB5847-804D-4E4B-9C41-4DF880B08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97" r="17575"/>
          <a:stretch/>
        </p:blipFill>
        <p:spPr>
          <a:xfrm>
            <a:off x="6091428" y="-13064"/>
            <a:ext cx="6107612" cy="6871063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"/>
          <a:stretch/>
        </p:blipFill>
        <p:spPr>
          <a:xfrm flipH="1">
            <a:off x="-50744" y="-68671"/>
            <a:ext cx="6145336" cy="6926672"/>
          </a:xfrm>
          <a:prstGeom prst="rect">
            <a:avLst/>
          </a:prstGeom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768497" y="2256543"/>
            <a:ext cx="7772400" cy="4174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sz="2400" dirty="0"/>
              <a:t/>
            </a:r>
            <a:br>
              <a:rPr lang="nb-NO" sz="2400" dirty="0"/>
            </a:br>
            <a:r>
              <a:rPr lang="nb-NO" dirty="0"/>
              <a:t>	</a:t>
            </a:r>
          </a:p>
        </p:txBody>
      </p:sp>
      <p:sp>
        <p:nvSpPr>
          <p:cNvPr id="7" name="Undertittel 2"/>
          <p:cNvSpPr txBox="1">
            <a:spLocks/>
          </p:cNvSpPr>
          <p:nvPr/>
        </p:nvSpPr>
        <p:spPr>
          <a:xfrm>
            <a:off x="84220" y="5667863"/>
            <a:ext cx="6011780" cy="1259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800" dirty="0">
                <a:solidFill>
                  <a:schemeClr val="bg1"/>
                </a:solidFill>
              </a:rPr>
              <a:t>Regionale byer vokser frem– </a:t>
            </a:r>
          </a:p>
          <a:p>
            <a:r>
              <a:rPr lang="nb-NO" sz="2800" dirty="0">
                <a:solidFill>
                  <a:schemeClr val="bg1"/>
                </a:solidFill>
              </a:rPr>
              <a:t>Monofunksjonelle</a:t>
            </a:r>
          </a:p>
        </p:txBody>
      </p:sp>
      <p:sp>
        <p:nvSpPr>
          <p:cNvPr id="13" name="Undertittel 2"/>
          <p:cNvSpPr txBox="1">
            <a:spLocks/>
          </p:cNvSpPr>
          <p:nvPr/>
        </p:nvSpPr>
        <p:spPr>
          <a:xfrm>
            <a:off x="6230964" y="5787550"/>
            <a:ext cx="5824664" cy="813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800" dirty="0">
                <a:solidFill>
                  <a:schemeClr val="bg1"/>
                </a:solidFill>
              </a:rPr>
              <a:t>Herøy skaper et attraktivt sentrum- Multifunksjonelt</a:t>
            </a:r>
          </a:p>
        </p:txBody>
      </p:sp>
      <p:sp>
        <p:nvSpPr>
          <p:cNvPr id="14" name="Undertittel 2"/>
          <p:cNvSpPr txBox="1">
            <a:spLocks/>
          </p:cNvSpPr>
          <p:nvPr/>
        </p:nvSpPr>
        <p:spPr>
          <a:xfrm>
            <a:off x="3282615" y="914974"/>
            <a:ext cx="6011780" cy="813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2800" dirty="0"/>
          </a:p>
        </p:txBody>
      </p:sp>
      <p:sp>
        <p:nvSpPr>
          <p:cNvPr id="11" name="Avrundet rektangel 10">
            <a:extLst>
              <a:ext uri="{FF2B5EF4-FFF2-40B4-BE49-F238E27FC236}">
                <a16:creationId xmlns:a16="http://schemas.microsoft.com/office/drawing/2014/main" xmlns="" id="{D7F8F671-4056-6E41-9E58-C657762BACEF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xmlns="" id="{456B6672-A0F1-A14B-9B01-049AD2C39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6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30" y="502674"/>
            <a:ext cx="5915193" cy="534118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3331868" y="6154889"/>
            <a:ext cx="572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kern="1200" dirty="0"/>
              <a:t>ARENDAL FÅR TIL MYE BRA, MEN FREMDELES LEGGES MYE UTENFOR SENTRUM, FOR EKSEMPEL NY POLITISTASJON. FOTO: MIKE FULLER- GEE</a:t>
            </a: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xmlns="" id="{B66AA654-5322-904C-95CA-DBBF20D57C52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3D01115D-3F17-1841-91D0-C8398804C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2"/>
          <p:cNvSpPr>
            <a:spLocks noGrp="1"/>
          </p:cNvSpPr>
          <p:nvPr>
            <p:ph idx="1"/>
          </p:nvPr>
        </p:nvSpPr>
        <p:spPr>
          <a:xfrm>
            <a:off x="704564" y="2009402"/>
            <a:ext cx="6108511" cy="4261276"/>
          </a:xfrm>
        </p:spPr>
        <p:txBody>
          <a:bodyPr>
            <a:normAutofit lnSpcReduction="10000"/>
          </a:bodyPr>
          <a:lstStyle/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Kommunen må ha en </a:t>
            </a:r>
            <a:r>
              <a:rPr lang="nb-NO" dirty="0"/>
              <a:t>sterk politisk og administrativ vilje </a:t>
            </a:r>
            <a:endParaRPr lang="nb-NO" dirty="0">
              <a:latin typeface="Calibri" charset="0"/>
              <a:ea typeface="DengXian" charset="-122"/>
              <a:cs typeface="Arial" charset="0"/>
            </a:endParaRP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Setter seg klare mål og finner frem til egnede virkemidler</a:t>
            </a: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Bruker dagens velstand til å skape et mer </a:t>
            </a:r>
            <a:r>
              <a:rPr lang="nb-NO" dirty="0" err="1">
                <a:latin typeface="Calibri" charset="0"/>
                <a:ea typeface="DengXian" charset="-122"/>
                <a:cs typeface="Arial" charset="0"/>
              </a:rPr>
              <a:t>ressursøkonomisk</a:t>
            </a:r>
            <a:r>
              <a:rPr lang="nb-NO" dirty="0">
                <a:latin typeface="Calibri" charset="0"/>
                <a:ea typeface="DengXian" charset="-122"/>
                <a:cs typeface="Arial" charset="0"/>
              </a:rPr>
              <a:t>, sosialt og helsebringende samfunn </a:t>
            </a: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Former framtidens løsninger</a:t>
            </a:r>
          </a:p>
          <a:p>
            <a:r>
              <a:rPr lang="nb-NO" dirty="0">
                <a:latin typeface="Calibri" charset="0"/>
                <a:ea typeface="DengXian" charset="-122"/>
                <a:cs typeface="Arial" charset="0"/>
              </a:rPr>
              <a:t>Blir attraktiv og får et konkurransedyktig næringsliv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756313" y="541682"/>
            <a:ext cx="6005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+mj-lt"/>
              </a:rPr>
              <a:t>Hvordan snu utviklingen?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79" y="-98854"/>
            <a:ext cx="5120683" cy="6956854"/>
          </a:xfrm>
          <a:prstGeom prst="rect">
            <a:avLst/>
          </a:prstGeom>
        </p:spPr>
      </p:pic>
      <p:sp>
        <p:nvSpPr>
          <p:cNvPr id="6" name="Avrundet rektangel 5">
            <a:extLst>
              <a:ext uri="{FF2B5EF4-FFF2-40B4-BE49-F238E27FC236}">
                <a16:creationId xmlns:a16="http://schemas.microsoft.com/office/drawing/2014/main" xmlns="" id="{76F87E1E-FA22-2749-B363-31A23AF6D82A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5444ABE5-1914-6E4E-B6DD-FDD9E389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7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Ta </a:t>
            </a:r>
            <a:r>
              <a:rPr lang="en-GB" dirty="0" err="1"/>
              <a:t>planleggerrollen</a:t>
            </a:r>
            <a:r>
              <a:rPr lang="en-GB" dirty="0"/>
              <a:t> </a:t>
            </a:r>
            <a:r>
              <a:rPr lang="en-GB" dirty="0" err="1"/>
              <a:t>alvorlig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nb-NO" dirty="0"/>
              <a:t>Respekter regionale planer</a:t>
            </a:r>
          </a:p>
          <a:p>
            <a:pPr marL="457200" indent="-457200">
              <a:buFont typeface="Arial" charset="0"/>
              <a:buChar char="•"/>
            </a:pPr>
            <a:r>
              <a:rPr lang="nb-NO" dirty="0"/>
              <a:t>Samarbeid med nabokommuner</a:t>
            </a:r>
          </a:p>
          <a:p>
            <a:pPr marL="457200" indent="-457200">
              <a:buFont typeface="Arial" charset="0"/>
              <a:buChar char="•"/>
            </a:pPr>
            <a:r>
              <a:rPr lang="nb-NO" dirty="0"/>
              <a:t>Gode kommuneplaner 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nb-NO" sz="2800" dirty="0"/>
              <a:t>strategier i samfunnsdelen</a:t>
            </a:r>
          </a:p>
          <a:p>
            <a:pPr marL="914400" lvl="1" indent="-457200">
              <a:buFont typeface="Courier New" charset="0"/>
              <a:buChar char="o"/>
            </a:pPr>
            <a:r>
              <a:rPr lang="nb-NO" sz="2800" dirty="0"/>
              <a:t>lokaliseringspolitikk i arealdelen</a:t>
            </a:r>
          </a:p>
          <a:p>
            <a:r>
              <a:rPr lang="nb-NO" dirty="0"/>
              <a:t>Gi områdene rundt sentrum en bymessig struktur og tetthet</a:t>
            </a:r>
          </a:p>
          <a:p>
            <a:r>
              <a:rPr lang="nb-NO" dirty="0"/>
              <a:t>Knytt sentrumsnære boligområder så tett til sentrum at folk går, sykler og kjører spark</a:t>
            </a:r>
          </a:p>
          <a:p>
            <a:pPr marL="914400" lvl="1" indent="-457200">
              <a:buFont typeface="Courier New" charset="0"/>
              <a:buChar char="o"/>
            </a:pPr>
            <a:endParaRPr lang="nb-NO" sz="2800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Avrundet rektangel 3">
            <a:extLst>
              <a:ext uri="{FF2B5EF4-FFF2-40B4-BE49-F238E27FC236}">
                <a16:creationId xmlns:a16="http://schemas.microsoft.com/office/drawing/2014/main" xmlns="" id="{CCB2A477-3A71-0E4B-85A7-627254563349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6EE7AEE5-B703-CF44-BA57-5E521E04AB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3356" y="242682"/>
            <a:ext cx="5702644" cy="1325563"/>
          </a:xfrm>
        </p:spPr>
        <p:txBody>
          <a:bodyPr>
            <a:normAutofit/>
          </a:bodyPr>
          <a:lstStyle/>
          <a:p>
            <a:r>
              <a:rPr lang="nb-NO" sz="4000" dirty="0"/>
              <a:t>Ta samfunnsutviklerrollen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0065" y="1825625"/>
            <a:ext cx="6059989" cy="435133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b-NO" dirty="0"/>
              <a:t>Se tjenesteutvikling og arealutvikling i sammenheng (helse- og omsorg, skole)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b-NO" dirty="0"/>
              <a:t>Driv strategisk eiendomsutvikling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b-NO" dirty="0"/>
              <a:t>Sambruk bedrer økonomien og styrker sosiale nettverk</a:t>
            </a:r>
          </a:p>
          <a:p>
            <a:r>
              <a:rPr lang="nb-NO" dirty="0"/>
              <a:t>Arbeidsplasser, service, forskning, utdanning, barnehager og handel trekkes inn i sentrum</a:t>
            </a:r>
          </a:p>
          <a:p>
            <a:r>
              <a:rPr lang="nb-NO" dirty="0"/>
              <a:t>Bygg opp  kreative miljø i samarbeid med ildsjeler og stedlig næringsliv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054" y="-14699"/>
            <a:ext cx="5921946" cy="339335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5336" y="3367406"/>
            <a:ext cx="5985933" cy="3553986"/>
          </a:xfrm>
          <a:prstGeom prst="rect">
            <a:avLst/>
          </a:prstGeom>
        </p:spPr>
      </p:pic>
      <p:sp>
        <p:nvSpPr>
          <p:cNvPr id="6" name="Avrundet rektangel 5">
            <a:extLst>
              <a:ext uri="{FF2B5EF4-FFF2-40B4-BE49-F238E27FC236}">
                <a16:creationId xmlns:a16="http://schemas.microsoft.com/office/drawing/2014/main" xmlns="" id="{6BB8FE15-128A-674B-BA0E-34262049980E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xmlns="" id="{156BF331-013E-0440-82E7-D51A3E737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8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kjermbilde 2015-10-29 kl. 12.46.00.pn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416" y="3392489"/>
            <a:ext cx="5715583" cy="346551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email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417" y="0"/>
            <a:ext cx="5715584" cy="3392488"/>
          </a:xfrm>
          <a:prstGeom prst="rect">
            <a:avLst/>
          </a:prstGeom>
        </p:spPr>
      </p:pic>
      <p:sp>
        <p:nvSpPr>
          <p:cNvPr id="7" name="Plassholder for innhold 2"/>
          <p:cNvSpPr txBox="1">
            <a:spLocks/>
          </p:cNvSpPr>
          <p:nvPr/>
        </p:nvSpPr>
        <p:spPr>
          <a:xfrm>
            <a:off x="503753" y="1517802"/>
            <a:ext cx="5464562" cy="402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Arial" charset="0"/>
              <a:buChar char="•"/>
            </a:pPr>
            <a:r>
              <a:rPr lang="nb-NO" dirty="0"/>
              <a:t>La gående, syklende og sparkstøttinger dominere bybilde </a:t>
            </a:r>
          </a:p>
          <a:p>
            <a:pPr marL="457200" lvl="1" indent="-457200">
              <a:buFont typeface="Arial" charset="0"/>
              <a:buChar char="•"/>
            </a:pPr>
            <a:r>
              <a:rPr lang="nb-NO" dirty="0"/>
              <a:t>skap vakre og anvendelige gater og plasser  </a:t>
            </a:r>
          </a:p>
          <a:p>
            <a:pPr marL="457200" lvl="1" indent="-457200">
              <a:buFont typeface="Arial" charset="0"/>
              <a:buChar char="•"/>
            </a:pPr>
            <a:r>
              <a:rPr lang="nb-NO" dirty="0"/>
              <a:t>Ta initiativ til aktiviteter og gjør det enkelt for andre å gjennomføre</a:t>
            </a:r>
          </a:p>
          <a:p>
            <a:pPr marL="457200" lvl="1" indent="-457200">
              <a:buFont typeface="Arial" charset="0"/>
              <a:buChar char="•"/>
            </a:pPr>
            <a:r>
              <a:rPr lang="nb-NO" dirty="0"/>
              <a:t>Få orden på parkeringen</a:t>
            </a:r>
          </a:p>
          <a:p>
            <a:endParaRPr lang="nb-NO" dirty="0"/>
          </a:p>
        </p:txBody>
      </p:sp>
      <p:sp>
        <p:nvSpPr>
          <p:cNvPr id="9" name="Avrundet rektangel 8">
            <a:extLst>
              <a:ext uri="{FF2B5EF4-FFF2-40B4-BE49-F238E27FC236}">
                <a16:creationId xmlns:a16="http://schemas.microsoft.com/office/drawing/2014/main" xmlns="" id="{04920847-D1C2-A646-951E-2ED7CE16F14B}"/>
              </a:ext>
            </a:extLst>
          </p:cNvPr>
          <p:cNvSpPr/>
          <p:nvPr/>
        </p:nvSpPr>
        <p:spPr>
          <a:xfrm>
            <a:off x="679105" y="-104931"/>
            <a:ext cx="1116000" cy="627664"/>
          </a:xfrm>
          <a:prstGeom prst="round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xmlns="" id="{9EE5A07D-6C03-4042-88ED-01868DFF06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2" t="28542" r="33048" b="50833"/>
          <a:stretch/>
        </p:blipFill>
        <p:spPr>
          <a:xfrm>
            <a:off x="857251" y="100013"/>
            <a:ext cx="800099" cy="3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0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3525</TotalTime>
  <Words>749</Words>
  <Application>Microsoft Office PowerPoint</Application>
  <PresentationFormat>Egendefinert</PresentationFormat>
  <Paragraphs>151</Paragraphs>
  <Slides>28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29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 Ta planleggerrollen alvorlig</vt:lpstr>
      <vt:lpstr>Ta samfunnsutviklerrollen</vt:lpstr>
      <vt:lpstr>PowerPoint-presentasjon</vt:lpstr>
      <vt:lpstr>Med andre ord: Boligen må inngå i en attraktiv sammenheng</vt:lpstr>
      <vt:lpstr>PowerPoint-presentasjon</vt:lpstr>
      <vt:lpstr>Bring folk sammen</vt:lpstr>
      <vt:lpstr>PowerPoint-presentasjon</vt:lpstr>
      <vt:lpstr>PowerPoint-presentasjon</vt:lpstr>
      <vt:lpstr>Klimavennlig materialbruk og oppvarming</vt:lpstr>
      <vt:lpstr>PowerPoint-presentasjon</vt:lpstr>
      <vt:lpstr>PowerPoint-presentasjon</vt:lpstr>
      <vt:lpstr>Bruk kommunens  egne muskler</vt:lpstr>
      <vt:lpstr>Drammen som eksempel</vt:lpstr>
      <vt:lpstr>PowerPoint-presentasjon</vt:lpstr>
      <vt:lpstr>Bilde av Iveland</vt:lpstr>
      <vt:lpstr>Eksempler på  inkluderende arkitektur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Bull-Hansen</dc:creator>
  <cp:lastModifiedBy>Marie Rushfeldt</cp:lastModifiedBy>
  <cp:revision>101</cp:revision>
  <dcterms:created xsi:type="dcterms:W3CDTF">2017-09-07T07:39:53Z</dcterms:created>
  <dcterms:modified xsi:type="dcterms:W3CDTF">2018-03-22T12:26:54Z</dcterms:modified>
</cp:coreProperties>
</file>