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4"/>
  </p:notesMasterIdLst>
  <p:sldIdLst>
    <p:sldId id="256" r:id="rId2"/>
    <p:sldId id="261" r:id="rId3"/>
    <p:sldId id="326" r:id="rId4"/>
    <p:sldId id="278" r:id="rId5"/>
    <p:sldId id="335" r:id="rId6"/>
    <p:sldId id="336" r:id="rId7"/>
    <p:sldId id="327" r:id="rId8"/>
    <p:sldId id="332" r:id="rId9"/>
    <p:sldId id="331" r:id="rId10"/>
    <p:sldId id="338" r:id="rId11"/>
    <p:sldId id="337" r:id="rId12"/>
    <p:sldId id="328" r:id="rId13"/>
    <p:sldId id="339" r:id="rId14"/>
    <p:sldId id="329" r:id="rId15"/>
    <p:sldId id="334" r:id="rId16"/>
    <p:sldId id="333" r:id="rId17"/>
    <p:sldId id="340" r:id="rId18"/>
    <p:sldId id="344" r:id="rId19"/>
    <p:sldId id="342" r:id="rId20"/>
    <p:sldId id="341" r:id="rId21"/>
    <p:sldId id="343" r:id="rId22"/>
    <p:sldId id="330" r:id="rId23"/>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2C30EE-9A63-4993-B1A2-2EB5FD16346A}">
          <p14:sldIdLst>
            <p14:sldId id="256"/>
            <p14:sldId id="261"/>
            <p14:sldId id="326"/>
            <p14:sldId id="278"/>
            <p14:sldId id="335"/>
            <p14:sldId id="336"/>
            <p14:sldId id="327"/>
            <p14:sldId id="332"/>
            <p14:sldId id="331"/>
            <p14:sldId id="338"/>
            <p14:sldId id="337"/>
            <p14:sldId id="328"/>
            <p14:sldId id="339"/>
            <p14:sldId id="329"/>
            <p14:sldId id="334"/>
            <p14:sldId id="333"/>
            <p14:sldId id="340"/>
            <p14:sldId id="344"/>
            <p14:sldId id="342"/>
            <p14:sldId id="341"/>
            <p14:sldId id="343"/>
            <p14:sldId id="3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CD7"/>
    <a:srgbClr val="3A3A3A"/>
    <a:srgbClr val="EDF0F2"/>
    <a:srgbClr val="ACCDF0"/>
    <a:srgbClr val="4C8CBA"/>
    <a:srgbClr val="A7BBDC"/>
    <a:srgbClr val="2B4276"/>
    <a:srgbClr val="FFFFFF"/>
    <a:srgbClr val="180F11"/>
    <a:srgbClr val="1C2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74795" autoAdjust="0"/>
  </p:normalViewPr>
  <p:slideViewPr>
    <p:cSldViewPr snapToGrid="0">
      <p:cViewPr varScale="1">
        <p:scale>
          <a:sx n="122" d="100"/>
          <a:sy n="122" d="100"/>
        </p:scale>
        <p:origin x="1632" y="9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4" d="100"/>
          <a:sy n="114" d="100"/>
        </p:scale>
        <p:origin x="5202"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3935DFB-104E-4549-B6DC-D469E7176F1D}" type="datetimeFigureOut">
              <a:rPr lang="nb-NO" smtClean="0"/>
              <a:t>13.03.2018</a:t>
            </a:fld>
            <a:endParaRPr lang="nb-NO"/>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81FF8B0-CBBA-4A49-AC11-1010366B540F}" type="slidenum">
              <a:rPr lang="nb-NO" smtClean="0"/>
              <a:t>‹#›</a:t>
            </a:fld>
            <a:endParaRPr lang="nb-NO"/>
          </a:p>
        </p:txBody>
      </p:sp>
    </p:spTree>
    <p:extLst>
      <p:ext uri="{BB962C8B-B14F-4D97-AF65-F5344CB8AC3E}">
        <p14:creationId xmlns:p14="http://schemas.microsoft.com/office/powerpoint/2010/main" val="31411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r>
              <a:rPr lang="nb-NO" dirty="0"/>
              <a:t>Hallo alle sammen! Mitt navn er Eirik Kivijervi og jeg er daglig leder i entreprenørfirmaet Ulf Kivijervi AS. </a:t>
            </a:r>
          </a:p>
          <a:p>
            <a:endParaRPr lang="nb-NO" dirty="0"/>
          </a:p>
          <a:p>
            <a:r>
              <a:rPr lang="nb-NO" baseline="0" dirty="0"/>
              <a:t>Veldig hyggelig å bli invitert hit for å snakke litt om våre erfaringer med bruk av alternative oppvarmingskilder og da spesielt varmepumper som benytter seg av jord/grunnvarme. Vi har gjennom å ha gjennomført en rekke prosjekter med denne type varmeanlegg etter hvert fått en god erfaring med hva som fungerer og hva som ikke fungerer. Noen av disse erfaringene tenkte jeg å dele med dere her i dag</a:t>
            </a:r>
          </a:p>
          <a:p>
            <a:endParaRPr lang="nb-NO" baseline="0" dirty="0"/>
          </a:p>
          <a:p>
            <a:r>
              <a:rPr lang="nb-NO" baseline="0" dirty="0"/>
              <a:t>Først vil jeg si noen få ord om oss. </a:t>
            </a:r>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1</a:t>
            </a:fld>
            <a:endParaRPr lang="nb-NO"/>
          </a:p>
        </p:txBody>
      </p:sp>
    </p:spTree>
    <p:extLst>
      <p:ext uri="{BB962C8B-B14F-4D97-AF65-F5344CB8AC3E}">
        <p14:creationId xmlns:p14="http://schemas.microsoft.com/office/powerpoint/2010/main" val="2125884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dirty="0" err="1"/>
              <a:t>Erfaringer</a:t>
            </a:r>
            <a:r>
              <a:rPr lang="en-US" dirty="0"/>
              <a:t> </a:t>
            </a:r>
            <a:r>
              <a:rPr lang="en-US" dirty="0" err="1"/>
              <a:t>så</a:t>
            </a:r>
            <a:r>
              <a:rPr lang="en-US" dirty="0"/>
              <a:t> </a:t>
            </a:r>
            <a:r>
              <a:rPr lang="en-US" dirty="0" err="1"/>
              <a:t>langt</a:t>
            </a:r>
            <a:r>
              <a:rPr lang="en-US" dirty="0"/>
              <a:t>:</a:t>
            </a:r>
          </a:p>
          <a:p>
            <a:pPr marL="0" indent="0">
              <a:buFont typeface="Arial" panose="020B0604020202020204" pitchFamily="34" charset="0"/>
              <a:buNone/>
            </a:pPr>
            <a:r>
              <a:rPr lang="en-US" dirty="0" err="1"/>
              <a:t>Forundersøkelsene</a:t>
            </a:r>
            <a:r>
              <a:rPr lang="en-US" dirty="0"/>
              <a:t> </a:t>
            </a:r>
            <a:r>
              <a:rPr lang="en-US" dirty="0" err="1"/>
              <a:t>var</a:t>
            </a:r>
            <a:r>
              <a:rPr lang="en-US" dirty="0"/>
              <a:t> </a:t>
            </a:r>
            <a:r>
              <a:rPr lang="en-US" dirty="0" err="1"/>
              <a:t>riktige</a:t>
            </a:r>
            <a:r>
              <a:rPr lang="en-US" dirty="0"/>
              <a:t>, </a:t>
            </a:r>
            <a:r>
              <a:rPr lang="en-US" dirty="0" err="1"/>
              <a:t>godt</a:t>
            </a:r>
            <a:r>
              <a:rPr lang="en-US" dirty="0"/>
              <a:t> </a:t>
            </a:r>
            <a:r>
              <a:rPr lang="en-US" dirty="0" err="1"/>
              <a:t>tilsig</a:t>
            </a:r>
            <a:r>
              <a:rPr lang="en-US" dirty="0"/>
              <a:t> </a:t>
            </a:r>
            <a:r>
              <a:rPr lang="en-US" dirty="0" err="1"/>
              <a:t>av</a:t>
            </a:r>
            <a:r>
              <a:rPr lang="en-US" dirty="0"/>
              <a:t> </a:t>
            </a:r>
            <a:r>
              <a:rPr lang="en-US" dirty="0" err="1"/>
              <a:t>grunnvann</a:t>
            </a:r>
            <a:r>
              <a:rPr lang="en-US" dirty="0"/>
              <a:t> </a:t>
            </a:r>
            <a:r>
              <a:rPr lang="en-US" dirty="0" err="1"/>
              <a:t>gir</a:t>
            </a:r>
            <a:r>
              <a:rPr lang="en-US" dirty="0"/>
              <a:t> </a:t>
            </a:r>
            <a:r>
              <a:rPr lang="en-US" dirty="0" err="1"/>
              <a:t>stabil</a:t>
            </a:r>
            <a:r>
              <a:rPr lang="en-US" dirty="0"/>
              <a:t> </a:t>
            </a:r>
            <a:r>
              <a:rPr lang="en-US" dirty="0" err="1"/>
              <a:t>varmetilgang</a:t>
            </a:r>
            <a:r>
              <a:rPr lang="en-US" dirty="0"/>
              <a:t>. </a:t>
            </a:r>
            <a:r>
              <a:rPr lang="en-US" dirty="0" err="1"/>
              <a:t>Liten</a:t>
            </a:r>
            <a:r>
              <a:rPr lang="en-US" dirty="0"/>
              <a:t> </a:t>
            </a:r>
            <a:r>
              <a:rPr lang="en-US" dirty="0" err="1"/>
              <a:t>utfordring</a:t>
            </a:r>
            <a:r>
              <a:rPr lang="en-US" dirty="0"/>
              <a:t> med </a:t>
            </a:r>
            <a:r>
              <a:rPr lang="en-US" dirty="0" err="1"/>
              <a:t>returreservoaret</a:t>
            </a:r>
            <a:r>
              <a:rPr lang="en-US" dirty="0"/>
              <a:t>, </a:t>
            </a:r>
            <a:r>
              <a:rPr lang="en-US" dirty="0" err="1"/>
              <a:t>var</a:t>
            </a:r>
            <a:r>
              <a:rPr lang="en-US" dirty="0"/>
              <a:t> </a:t>
            </a:r>
            <a:r>
              <a:rPr lang="en-US" dirty="0" err="1"/>
              <a:t>laget</a:t>
            </a:r>
            <a:r>
              <a:rPr lang="en-US" dirty="0"/>
              <a:t> </a:t>
            </a:r>
            <a:r>
              <a:rPr lang="en-US" dirty="0" err="1"/>
              <a:t>litt</a:t>
            </a:r>
            <a:r>
              <a:rPr lang="en-US" dirty="0"/>
              <a:t> for lite men </a:t>
            </a:r>
            <a:r>
              <a:rPr lang="en-US" dirty="0" err="1"/>
              <a:t>veldig</a:t>
            </a:r>
            <a:r>
              <a:rPr lang="en-US" dirty="0"/>
              <a:t> </a:t>
            </a:r>
            <a:r>
              <a:rPr lang="en-US" dirty="0" err="1"/>
              <a:t>enkelt</a:t>
            </a:r>
            <a:r>
              <a:rPr lang="en-US" dirty="0"/>
              <a:t> å </a:t>
            </a:r>
            <a:r>
              <a:rPr lang="en-US" dirty="0" err="1"/>
              <a:t>løse</a:t>
            </a:r>
            <a:r>
              <a:rPr lang="en-US" dirty="0"/>
              <a:t>. Kart med </a:t>
            </a:r>
            <a:r>
              <a:rPr lang="en-US" dirty="0" err="1"/>
              <a:t>grunnvannstilsig</a:t>
            </a:r>
            <a:endParaRPr lang="en-US" dirty="0"/>
          </a:p>
          <a:p>
            <a:pPr marL="0" indent="0">
              <a:buFont typeface="Arial" panose="020B0604020202020204" pitchFamily="34" charset="0"/>
              <a:buNone/>
            </a:pPr>
            <a:r>
              <a:rPr lang="en-US" dirty="0" err="1"/>
              <a:t>Svært</a:t>
            </a:r>
            <a:r>
              <a:rPr lang="en-US" dirty="0"/>
              <a:t> </a:t>
            </a:r>
            <a:r>
              <a:rPr lang="en-US" dirty="0" err="1"/>
              <a:t>driftssikkert</a:t>
            </a:r>
            <a:r>
              <a:rPr lang="en-US" dirty="0"/>
              <a:t>, </a:t>
            </a:r>
            <a:r>
              <a:rPr lang="en-US" dirty="0" err="1"/>
              <a:t>noen</a:t>
            </a:r>
            <a:r>
              <a:rPr lang="en-US" dirty="0"/>
              <a:t> </a:t>
            </a:r>
            <a:r>
              <a:rPr lang="en-US" dirty="0" err="1"/>
              <a:t>få</a:t>
            </a:r>
            <a:r>
              <a:rPr lang="en-US" dirty="0"/>
              <a:t> </a:t>
            </a:r>
            <a:r>
              <a:rPr lang="en-US" dirty="0" err="1"/>
              <a:t>avbrudd</a:t>
            </a:r>
            <a:r>
              <a:rPr lang="en-US" dirty="0"/>
              <a:t> I </a:t>
            </a:r>
            <a:r>
              <a:rPr lang="en-US" dirty="0" err="1"/>
              <a:t>innkjøringsfasen</a:t>
            </a:r>
            <a:r>
              <a:rPr lang="en-US" dirty="0"/>
              <a:t> men I </a:t>
            </a:r>
            <a:r>
              <a:rPr lang="en-US" dirty="0" err="1"/>
              <a:t>ettertid</a:t>
            </a:r>
            <a:r>
              <a:rPr lang="en-US" dirty="0"/>
              <a:t> </a:t>
            </a:r>
            <a:r>
              <a:rPr lang="en-US" dirty="0" err="1"/>
              <a:t>veldig</a:t>
            </a:r>
            <a:r>
              <a:rPr lang="en-US" dirty="0"/>
              <a:t> </a:t>
            </a:r>
            <a:r>
              <a:rPr lang="en-US" dirty="0" err="1"/>
              <a:t>stabilt</a:t>
            </a:r>
            <a:br>
              <a:rPr lang="en-US" dirty="0"/>
            </a:br>
            <a:r>
              <a:rPr lang="en-US" dirty="0" err="1"/>
              <a:t>Enkelt</a:t>
            </a:r>
            <a:r>
              <a:rPr lang="en-US" dirty="0"/>
              <a:t> </a:t>
            </a:r>
            <a:r>
              <a:rPr lang="en-US" dirty="0" err="1"/>
              <a:t>vedlikehold</a:t>
            </a:r>
            <a:br>
              <a:rPr lang="en-US" dirty="0"/>
            </a:br>
            <a:r>
              <a:rPr lang="en-US" dirty="0"/>
              <a:t>Lave </a:t>
            </a:r>
            <a:r>
              <a:rPr lang="en-US" dirty="0" err="1"/>
              <a:t>driftskostnader</a:t>
            </a:r>
            <a:br>
              <a:rPr lang="en-US" dirty="0"/>
            </a:br>
            <a:r>
              <a:rPr lang="en-US" dirty="0" err="1"/>
              <a:t>Lavt</a:t>
            </a:r>
            <a:r>
              <a:rPr lang="en-US" dirty="0"/>
              <a:t> </a:t>
            </a:r>
            <a:r>
              <a:rPr lang="en-US" dirty="0" err="1"/>
              <a:t>energiforbruk</a:t>
            </a:r>
            <a:r>
              <a:rPr lang="en-US" dirty="0"/>
              <a:t>, </a:t>
            </a:r>
            <a:r>
              <a:rPr lang="en-US" dirty="0" err="1"/>
              <a:t>gjennomsnitt</a:t>
            </a:r>
            <a:r>
              <a:rPr lang="en-US" dirty="0"/>
              <a:t> </a:t>
            </a:r>
            <a:r>
              <a:rPr lang="en-US" dirty="0" err="1"/>
              <a:t>årlig</a:t>
            </a:r>
            <a:r>
              <a:rPr lang="en-US" dirty="0"/>
              <a:t> </a:t>
            </a:r>
            <a:r>
              <a:rPr lang="en-US" dirty="0" err="1"/>
              <a:t>forbruk</a:t>
            </a:r>
            <a:r>
              <a:rPr lang="en-US" dirty="0"/>
              <a:t>: ca 95 kW/h </a:t>
            </a:r>
            <a:r>
              <a:rPr lang="en-US" dirty="0" err="1"/>
              <a:t>pr</a:t>
            </a:r>
            <a:r>
              <a:rPr lang="en-US" dirty="0"/>
              <a:t> m2. </a:t>
            </a:r>
            <a:r>
              <a:rPr lang="en-US" dirty="0" err="1"/>
              <a:t>Gjelder</a:t>
            </a:r>
            <a:r>
              <a:rPr lang="en-US" dirty="0"/>
              <a:t> </a:t>
            </a:r>
            <a:r>
              <a:rPr lang="en-US" dirty="0" err="1"/>
              <a:t>alle</a:t>
            </a:r>
            <a:r>
              <a:rPr lang="en-US" dirty="0"/>
              <a:t> </a:t>
            </a:r>
            <a:r>
              <a:rPr lang="en-US" dirty="0" err="1"/>
              <a:t>arealer</a:t>
            </a:r>
            <a:r>
              <a:rPr lang="en-US" dirty="0"/>
              <a:t> (</a:t>
            </a:r>
            <a:r>
              <a:rPr lang="en-US" dirty="0" err="1"/>
              <a:t>også</a:t>
            </a:r>
            <a:r>
              <a:rPr lang="en-US" dirty="0"/>
              <a:t> </a:t>
            </a:r>
            <a:r>
              <a:rPr lang="en-US" dirty="0" err="1"/>
              <a:t>verksted</a:t>
            </a:r>
            <a:r>
              <a:rPr lang="en-US" dirty="0"/>
              <a:t>/</a:t>
            </a:r>
            <a:r>
              <a:rPr lang="en-US" dirty="0" err="1"/>
              <a:t>produskjon</a:t>
            </a:r>
            <a:r>
              <a:rPr lang="en-US" dirty="0"/>
              <a:t>/lager (Store porter, </a:t>
            </a:r>
            <a:r>
              <a:rPr lang="en-US" dirty="0" err="1"/>
              <a:t>mye</a:t>
            </a:r>
            <a:r>
              <a:rPr lang="en-US" dirty="0"/>
              <a:t> inn </a:t>
            </a:r>
            <a:r>
              <a:rPr lang="en-US" dirty="0" err="1"/>
              <a:t>og</a:t>
            </a:r>
            <a:r>
              <a:rPr lang="en-US" dirty="0"/>
              <a:t> </a:t>
            </a:r>
            <a:r>
              <a:rPr lang="en-US" dirty="0" err="1"/>
              <a:t>ut</a:t>
            </a:r>
            <a:r>
              <a:rPr lang="en-US" dirty="0"/>
              <a:t>)</a:t>
            </a:r>
            <a:br>
              <a:rPr lang="en-US" dirty="0"/>
            </a:br>
            <a:r>
              <a:rPr lang="en-US" dirty="0" err="1"/>
              <a:t>Gulvvarme</a:t>
            </a:r>
            <a:r>
              <a:rPr lang="en-US" dirty="0"/>
              <a:t> </a:t>
            </a:r>
            <a:r>
              <a:rPr lang="en-US" dirty="0" err="1"/>
              <a:t>gir</a:t>
            </a:r>
            <a:r>
              <a:rPr lang="en-US" dirty="0"/>
              <a:t> </a:t>
            </a:r>
            <a:r>
              <a:rPr lang="en-US" dirty="0" err="1"/>
              <a:t>veldig</a:t>
            </a:r>
            <a:r>
              <a:rPr lang="en-US" dirty="0"/>
              <a:t> </a:t>
            </a:r>
            <a:r>
              <a:rPr lang="en-US" dirty="0" err="1"/>
              <a:t>godt</a:t>
            </a:r>
            <a:r>
              <a:rPr lang="en-US" dirty="0"/>
              <a:t> </a:t>
            </a:r>
            <a:r>
              <a:rPr lang="en-US" dirty="0" err="1"/>
              <a:t>inneklima</a:t>
            </a:r>
            <a:r>
              <a:rPr lang="en-US" dirty="0"/>
              <a:t>, </a:t>
            </a:r>
            <a:r>
              <a:rPr lang="en-US" dirty="0" err="1"/>
              <a:t>ved</a:t>
            </a:r>
            <a:r>
              <a:rPr lang="en-US" dirty="0"/>
              <a:t> </a:t>
            </a:r>
            <a:r>
              <a:rPr lang="en-US" dirty="0" err="1"/>
              <a:t>strømbrudd</a:t>
            </a:r>
            <a:r>
              <a:rPr lang="en-US" dirty="0"/>
              <a:t> </a:t>
            </a:r>
            <a:r>
              <a:rPr lang="en-US" dirty="0" err="1"/>
              <a:t>magasinerer</a:t>
            </a:r>
            <a:r>
              <a:rPr lang="en-US" dirty="0"/>
              <a:t> </a:t>
            </a:r>
            <a:r>
              <a:rPr lang="en-US" dirty="0" err="1"/>
              <a:t>betongen</a:t>
            </a:r>
            <a:r>
              <a:rPr lang="en-US" dirty="0"/>
              <a:t> </a:t>
            </a:r>
            <a:r>
              <a:rPr lang="en-US" dirty="0" err="1"/>
              <a:t>mye</a:t>
            </a:r>
            <a:r>
              <a:rPr lang="en-US" dirty="0"/>
              <a:t> </a:t>
            </a:r>
            <a:r>
              <a:rPr lang="en-US" dirty="0" err="1"/>
              <a:t>varme</a:t>
            </a:r>
            <a:r>
              <a:rPr lang="en-US" dirty="0"/>
              <a:t> </a:t>
            </a:r>
            <a:r>
              <a:rPr lang="en-US" dirty="0" err="1"/>
              <a:t>noe</a:t>
            </a:r>
            <a:r>
              <a:rPr lang="en-US" dirty="0"/>
              <a:t> </a:t>
            </a:r>
            <a:r>
              <a:rPr lang="en-US" dirty="0" err="1"/>
              <a:t>som</a:t>
            </a:r>
            <a:r>
              <a:rPr lang="en-US" dirty="0"/>
              <a:t> </a:t>
            </a:r>
            <a:r>
              <a:rPr lang="en-US" dirty="0" err="1"/>
              <a:t>gir</a:t>
            </a:r>
            <a:r>
              <a:rPr lang="en-US" dirty="0"/>
              <a:t> </a:t>
            </a:r>
            <a:r>
              <a:rPr lang="en-US" dirty="0" err="1"/>
              <a:t>lang</a:t>
            </a:r>
            <a:r>
              <a:rPr lang="en-US" dirty="0"/>
              <a:t> </a:t>
            </a:r>
            <a:r>
              <a:rPr lang="en-US" dirty="0" err="1"/>
              <a:t>nedkjølingstid</a:t>
            </a:r>
            <a:r>
              <a:rPr lang="en-US" dirty="0"/>
              <a:t>. </a:t>
            </a:r>
            <a:r>
              <a:rPr lang="en-US" dirty="0" err="1"/>
              <a:t>Gir</a:t>
            </a:r>
            <a:r>
              <a:rPr lang="en-US" dirty="0"/>
              <a:t> </a:t>
            </a:r>
            <a:r>
              <a:rPr lang="en-US" dirty="0" err="1"/>
              <a:t>også</a:t>
            </a:r>
            <a:r>
              <a:rPr lang="en-US" dirty="0"/>
              <a:t> </a:t>
            </a:r>
            <a:r>
              <a:rPr lang="en-US" dirty="0" err="1"/>
              <a:t>rask</a:t>
            </a:r>
            <a:r>
              <a:rPr lang="en-US" dirty="0"/>
              <a:t> </a:t>
            </a:r>
            <a:r>
              <a:rPr lang="en-US" dirty="0" err="1"/>
              <a:t>oppvarming</a:t>
            </a:r>
            <a:r>
              <a:rPr lang="en-US" dirty="0"/>
              <a:t> </a:t>
            </a:r>
            <a:r>
              <a:rPr lang="en-US" dirty="0" err="1"/>
              <a:t>av</a:t>
            </a:r>
            <a:r>
              <a:rPr lang="en-US" dirty="0"/>
              <a:t> </a:t>
            </a:r>
            <a:r>
              <a:rPr lang="en-US" dirty="0" err="1"/>
              <a:t>lokalet</a:t>
            </a:r>
            <a:r>
              <a:rPr lang="en-US" dirty="0"/>
              <a:t> </a:t>
            </a:r>
            <a:r>
              <a:rPr lang="en-US" dirty="0" err="1"/>
              <a:t>etter</a:t>
            </a:r>
            <a:r>
              <a:rPr lang="en-US" dirty="0"/>
              <a:t> at porter </a:t>
            </a:r>
            <a:r>
              <a:rPr lang="en-US" dirty="0" err="1"/>
              <a:t>har</a:t>
            </a:r>
            <a:r>
              <a:rPr lang="en-US" dirty="0"/>
              <a:t> </a:t>
            </a:r>
            <a:r>
              <a:rPr lang="en-US" dirty="0" err="1"/>
              <a:t>vært</a:t>
            </a:r>
            <a:r>
              <a:rPr lang="en-US" dirty="0"/>
              <a:t> </a:t>
            </a:r>
            <a:r>
              <a:rPr lang="en-US" dirty="0" err="1"/>
              <a:t>åpne</a:t>
            </a:r>
            <a:endParaRPr lang="en-US" dirty="0"/>
          </a:p>
          <a:p>
            <a:pPr marL="0" indent="0">
              <a:buFont typeface="Arial" panose="020B0604020202020204" pitchFamily="34" charset="0"/>
              <a:buNone/>
            </a:pPr>
            <a:r>
              <a:rPr lang="en-US" dirty="0" err="1"/>
              <a:t>Svært</a:t>
            </a:r>
            <a:r>
              <a:rPr lang="en-US" dirty="0"/>
              <a:t> </a:t>
            </a:r>
            <a:r>
              <a:rPr lang="en-US" dirty="0" err="1"/>
              <a:t>rimelig</a:t>
            </a:r>
            <a:r>
              <a:rPr lang="en-US" dirty="0"/>
              <a:t> </a:t>
            </a:r>
            <a:r>
              <a:rPr lang="en-US" dirty="0" err="1"/>
              <a:t>kjøling</a:t>
            </a:r>
            <a:r>
              <a:rPr lang="en-US" dirty="0"/>
              <a:t> </a:t>
            </a:r>
            <a:r>
              <a:rPr lang="en-US" dirty="0" err="1"/>
              <a:t>sommerstid</a:t>
            </a:r>
            <a:r>
              <a:rPr lang="en-US" dirty="0"/>
              <a:t> da </a:t>
            </a:r>
            <a:r>
              <a:rPr lang="en-US" dirty="0" err="1"/>
              <a:t>kaldt</a:t>
            </a:r>
            <a:r>
              <a:rPr lang="en-US" dirty="0"/>
              <a:t> </a:t>
            </a:r>
            <a:r>
              <a:rPr lang="en-US" dirty="0" err="1"/>
              <a:t>grunnvann</a:t>
            </a:r>
            <a:r>
              <a:rPr lang="en-US" dirty="0"/>
              <a:t> </a:t>
            </a:r>
            <a:r>
              <a:rPr lang="en-US" dirty="0" err="1"/>
              <a:t>sirkulerer</a:t>
            </a:r>
            <a:r>
              <a:rPr lang="en-US" dirty="0"/>
              <a:t> over </a:t>
            </a:r>
            <a:r>
              <a:rPr lang="en-US" dirty="0" err="1"/>
              <a:t>en</a:t>
            </a:r>
            <a:r>
              <a:rPr lang="en-US" dirty="0"/>
              <a:t> </a:t>
            </a:r>
            <a:r>
              <a:rPr lang="en-US" dirty="0" err="1"/>
              <a:t>veksler</a:t>
            </a:r>
            <a:r>
              <a:rPr lang="en-US" dirty="0"/>
              <a:t> </a:t>
            </a:r>
            <a:r>
              <a:rPr lang="en-US" dirty="0" err="1"/>
              <a:t>på</a:t>
            </a:r>
            <a:r>
              <a:rPr lang="en-US" dirty="0"/>
              <a:t> </a:t>
            </a:r>
            <a:r>
              <a:rPr lang="en-US" dirty="0" err="1"/>
              <a:t>ventilasjonsaggregatet</a:t>
            </a:r>
            <a:endParaRPr lang="en-US" dirty="0"/>
          </a:p>
          <a:p>
            <a:pPr marL="0" indent="0">
              <a:buFont typeface="Arial" panose="020B0604020202020204" pitchFamily="34" charset="0"/>
              <a:buNone/>
            </a:pPr>
            <a:r>
              <a:rPr lang="en-US" dirty="0" err="1"/>
              <a:t>Løsningen</a:t>
            </a:r>
            <a:r>
              <a:rPr lang="en-US" dirty="0"/>
              <a:t> </a:t>
            </a:r>
            <a:r>
              <a:rPr lang="en-US" dirty="0" err="1"/>
              <a:t>er</a:t>
            </a:r>
            <a:r>
              <a:rPr lang="en-US" dirty="0"/>
              <a:t> </a:t>
            </a:r>
            <a:r>
              <a:rPr lang="en-US" dirty="0" err="1"/>
              <a:t>veldig</a:t>
            </a:r>
            <a:r>
              <a:rPr lang="en-US" dirty="0"/>
              <a:t> </a:t>
            </a:r>
            <a:r>
              <a:rPr lang="en-US" dirty="0" err="1"/>
              <a:t>avhengig</a:t>
            </a:r>
            <a:r>
              <a:rPr lang="en-US" dirty="0"/>
              <a:t> </a:t>
            </a:r>
            <a:r>
              <a:rPr lang="en-US" dirty="0" err="1"/>
              <a:t>av</a:t>
            </a:r>
            <a:r>
              <a:rPr lang="en-US" dirty="0"/>
              <a:t> at </a:t>
            </a:r>
            <a:r>
              <a:rPr lang="en-US" dirty="0" err="1"/>
              <a:t>bygget</a:t>
            </a:r>
            <a:r>
              <a:rPr lang="en-US" dirty="0"/>
              <a:t> ligger der </a:t>
            </a:r>
            <a:r>
              <a:rPr lang="en-US" dirty="0" err="1"/>
              <a:t>det</a:t>
            </a:r>
            <a:r>
              <a:rPr lang="en-US" dirty="0"/>
              <a:t> ligger. Ville </a:t>
            </a:r>
            <a:r>
              <a:rPr lang="en-US" dirty="0" err="1"/>
              <a:t>ikke</a:t>
            </a:r>
            <a:r>
              <a:rPr lang="en-US" dirty="0"/>
              <a:t> </a:t>
            </a:r>
            <a:r>
              <a:rPr lang="en-US" dirty="0" err="1"/>
              <a:t>fungert</a:t>
            </a:r>
            <a:r>
              <a:rPr lang="en-US" dirty="0"/>
              <a:t> med </a:t>
            </a:r>
            <a:r>
              <a:rPr lang="en-US" dirty="0" err="1"/>
              <a:t>dårligere</a:t>
            </a:r>
            <a:r>
              <a:rPr lang="en-US" dirty="0"/>
              <a:t> </a:t>
            </a:r>
            <a:r>
              <a:rPr lang="en-US" dirty="0" err="1"/>
              <a:t>grunnvannstilsig</a:t>
            </a:r>
            <a:r>
              <a:rPr lang="en-US" dirty="0"/>
              <a:t>.</a:t>
            </a:r>
          </a:p>
          <a:p>
            <a:pPr marL="171450" indent="-171450">
              <a:buFont typeface="Arial" panose="020B0604020202020204" pitchFamily="34" charset="0"/>
              <a:buChar char="•"/>
            </a:pPr>
            <a:endParaRPr lang="nb-NO" baseline="0"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10</a:t>
            </a:fld>
            <a:endParaRPr lang="nb-NO"/>
          </a:p>
        </p:txBody>
      </p:sp>
    </p:spTree>
    <p:extLst>
      <p:ext uri="{BB962C8B-B14F-4D97-AF65-F5344CB8AC3E}">
        <p14:creationId xmlns:p14="http://schemas.microsoft.com/office/powerpoint/2010/main" val="112353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81FF8B0-CBBA-4A49-AC11-1010366B540F}" type="slidenum">
              <a:rPr lang="nb-NO" smtClean="0"/>
              <a:t>11</a:t>
            </a:fld>
            <a:endParaRPr lang="nb-NO"/>
          </a:p>
        </p:txBody>
      </p:sp>
    </p:spTree>
    <p:extLst>
      <p:ext uri="{BB962C8B-B14F-4D97-AF65-F5344CB8AC3E}">
        <p14:creationId xmlns:p14="http://schemas.microsoft.com/office/powerpoint/2010/main" val="280397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Fikk i oppdrag å bygge ny hangar i alta for Lufttransport som drifter luftambulansene i Norge.</a:t>
            </a:r>
          </a:p>
          <a:p>
            <a:pPr marL="171450" indent="-171450">
              <a:buFont typeface="Arial" panose="020B0604020202020204" pitchFamily="34" charset="0"/>
              <a:buChar char="•"/>
            </a:pPr>
            <a:r>
              <a:rPr lang="nb-NO" baseline="0" dirty="0"/>
              <a:t>Tok med oss de gode erfaringene fra M9</a:t>
            </a:r>
            <a:br>
              <a:rPr lang="nb-NO" baseline="0" dirty="0"/>
            </a:br>
            <a:r>
              <a:rPr lang="nb-NO" baseline="0" dirty="0"/>
              <a:t>Området har svært godt grunnvannstilsig</a:t>
            </a:r>
            <a:br>
              <a:rPr lang="nb-NO" baseline="0" dirty="0"/>
            </a:br>
            <a:r>
              <a:rPr lang="nb-NO" baseline="0" dirty="0"/>
              <a:t>Bygget godt egnet</a:t>
            </a:r>
          </a:p>
          <a:p>
            <a:pPr marL="171450" indent="-171450">
              <a:buFont typeface="Arial" panose="020B0604020202020204" pitchFamily="34" charset="0"/>
              <a:buChar char="•"/>
            </a:pPr>
            <a:r>
              <a:rPr lang="nb-NO" baseline="0" dirty="0"/>
              <a:t>Samme løsning som i M9</a:t>
            </a:r>
          </a:p>
          <a:p>
            <a:pPr marL="171450" indent="-171450">
              <a:buFont typeface="Arial" panose="020B0604020202020204" pitchFamily="34" charset="0"/>
              <a:buChar char="•"/>
            </a:pPr>
            <a:r>
              <a:rPr lang="nb-NO" baseline="0" dirty="0"/>
              <a:t>Varmerør i betonggulv, også oppvarmede platter foran hangarport og por for innkjøring ambulanse</a:t>
            </a:r>
          </a:p>
          <a:p>
            <a:pPr marL="171450" indent="-171450">
              <a:buFont typeface="Arial" panose="020B0604020202020204" pitchFamily="34" charset="0"/>
              <a:buChar char="•"/>
            </a:pPr>
            <a:r>
              <a:rPr lang="nb-NO" baseline="0" dirty="0"/>
              <a:t>Forvarming tappevann</a:t>
            </a:r>
          </a:p>
          <a:p>
            <a:pPr marL="171450" indent="-171450">
              <a:buFont typeface="Arial" panose="020B0604020202020204" pitchFamily="34" charset="0"/>
              <a:buChar char="•"/>
            </a:pPr>
            <a:r>
              <a:rPr lang="nb-NO" baseline="0" dirty="0"/>
              <a:t>Samme prinsipp som M9, sirkulasjon av grunnvann mellom to reservoarer med </a:t>
            </a:r>
            <a:r>
              <a:rPr lang="nb-NO" baseline="0" dirty="0" err="1"/>
              <a:t>ca</a:t>
            </a:r>
            <a:r>
              <a:rPr lang="nb-NO" baseline="0" dirty="0"/>
              <a:t> 200 m avstand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Økt kapasitet på VP for å håndtere en utvidelse på 600m2</a:t>
            </a:r>
          </a:p>
          <a:p>
            <a:pPr marL="171450" indent="-171450">
              <a:buFont typeface="Arial" panose="020B0604020202020204" pitchFamily="34" charset="0"/>
              <a:buChar char="•"/>
            </a:pPr>
            <a:r>
              <a:rPr lang="nb-NO" baseline="0" dirty="0"/>
              <a:t>Også her kobling mot vent for kjøling</a:t>
            </a:r>
          </a:p>
          <a:p>
            <a:pPr marL="171450" indent="-171450">
              <a:buFont typeface="Arial" panose="020B0604020202020204" pitchFamily="34" charset="0"/>
              <a:buChar char="•"/>
            </a:pPr>
            <a:r>
              <a:rPr lang="nb-NO" baseline="0" dirty="0"/>
              <a:t>Litt høyere investeringskostnad, mest </a:t>
            </a:r>
            <a:r>
              <a:rPr lang="nb-NO" baseline="0" dirty="0" err="1"/>
              <a:t>pga</a:t>
            </a:r>
            <a:r>
              <a:rPr lang="nb-NO" baseline="0" dirty="0"/>
              <a:t> overkapasitet </a:t>
            </a:r>
            <a:r>
              <a:rPr lang="nb-NO" baseline="0" dirty="0" err="1"/>
              <a:t>pga</a:t>
            </a:r>
            <a:r>
              <a:rPr lang="nb-NO" baseline="0" dirty="0"/>
              <a:t> mulighet for utvidelse</a:t>
            </a:r>
          </a:p>
          <a:p>
            <a:pPr marL="171450" indent="-171450">
              <a:buFont typeface="Arial" panose="020B0604020202020204" pitchFamily="34" charset="0"/>
              <a:buChar char="•"/>
            </a:pPr>
            <a:endParaRPr lang="nb-NO" baseline="0" dirty="0"/>
          </a:p>
          <a:p>
            <a:pPr marL="171450" indent="-171450">
              <a:buFont typeface="Arial" panose="020B0604020202020204" pitchFamily="34" charset="0"/>
              <a:buChar char="•"/>
            </a:pPr>
            <a:endParaRPr lang="nb-NO" baseline="0" dirty="0"/>
          </a:p>
          <a:p>
            <a:pPr marL="171450" indent="-171450">
              <a:buFont typeface="Arial" panose="020B0604020202020204" pitchFamily="34" charset="0"/>
              <a:buChar char="•"/>
            </a:pPr>
            <a:endParaRPr lang="nb-NO" baseline="0"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12</a:t>
            </a:fld>
            <a:endParaRPr lang="nb-NO"/>
          </a:p>
        </p:txBody>
      </p:sp>
    </p:spTree>
    <p:extLst>
      <p:ext uri="{BB962C8B-B14F-4D97-AF65-F5344CB8AC3E}">
        <p14:creationId xmlns:p14="http://schemas.microsoft.com/office/powerpoint/2010/main" val="602089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dirty="0" err="1"/>
              <a:t>Erfaringer</a:t>
            </a:r>
            <a:r>
              <a:rPr lang="en-US" dirty="0"/>
              <a:t> </a:t>
            </a:r>
            <a:r>
              <a:rPr lang="en-US" dirty="0" err="1"/>
              <a:t>så</a:t>
            </a:r>
            <a:r>
              <a:rPr lang="en-US" dirty="0"/>
              <a:t> </a:t>
            </a:r>
            <a:r>
              <a:rPr lang="en-US" dirty="0" err="1"/>
              <a:t>langt</a:t>
            </a:r>
            <a:r>
              <a:rPr lang="en-US" dirty="0"/>
              <a:t>:</a:t>
            </a:r>
          </a:p>
          <a:p>
            <a:pPr marL="0" indent="0">
              <a:buFont typeface="Arial" panose="020B0604020202020204" pitchFamily="34" charset="0"/>
              <a:buNone/>
            </a:pPr>
            <a:r>
              <a:rPr lang="en-US" dirty="0" err="1"/>
              <a:t>Forundersøkelsene</a:t>
            </a:r>
            <a:r>
              <a:rPr lang="en-US" dirty="0"/>
              <a:t> </a:t>
            </a:r>
            <a:r>
              <a:rPr lang="en-US" dirty="0" err="1"/>
              <a:t>var</a:t>
            </a:r>
            <a:r>
              <a:rPr lang="en-US" dirty="0"/>
              <a:t> </a:t>
            </a:r>
            <a:r>
              <a:rPr lang="en-US" dirty="0" err="1"/>
              <a:t>feil</a:t>
            </a:r>
            <a:r>
              <a:rPr lang="en-US" dirty="0"/>
              <a:t>, </a:t>
            </a:r>
            <a:r>
              <a:rPr lang="en-US" dirty="0" err="1"/>
              <a:t>grunnvannstilsiget</a:t>
            </a:r>
            <a:r>
              <a:rPr lang="en-US" dirty="0"/>
              <a:t> </a:t>
            </a:r>
            <a:r>
              <a:rPr lang="en-US" dirty="0" err="1"/>
              <a:t>var</a:t>
            </a:r>
            <a:r>
              <a:rPr lang="en-US" dirty="0"/>
              <a:t> der men </a:t>
            </a:r>
            <a:r>
              <a:rPr lang="en-US" dirty="0" err="1"/>
              <a:t>massene</a:t>
            </a:r>
            <a:r>
              <a:rPr lang="en-US" dirty="0"/>
              <a:t> I </a:t>
            </a:r>
            <a:r>
              <a:rPr lang="en-US" dirty="0" err="1"/>
              <a:t>grunnen</a:t>
            </a:r>
            <a:r>
              <a:rPr lang="en-US" dirty="0"/>
              <a:t> </a:t>
            </a:r>
            <a:r>
              <a:rPr lang="en-US" dirty="0" err="1"/>
              <a:t>inneholdt</a:t>
            </a:r>
            <a:r>
              <a:rPr lang="en-US" dirty="0"/>
              <a:t> for </a:t>
            </a:r>
            <a:r>
              <a:rPr lang="en-US" dirty="0" err="1"/>
              <a:t>mye</a:t>
            </a:r>
            <a:r>
              <a:rPr lang="en-US" dirty="0"/>
              <a:t> </a:t>
            </a:r>
            <a:r>
              <a:rPr lang="en-US" dirty="0" err="1"/>
              <a:t>finstoff</a:t>
            </a:r>
            <a:r>
              <a:rPr lang="en-US" dirty="0"/>
              <a:t>. </a:t>
            </a:r>
            <a:r>
              <a:rPr lang="en-US" dirty="0" err="1"/>
              <a:t>Brønnene</a:t>
            </a:r>
            <a:r>
              <a:rPr lang="en-US" dirty="0"/>
              <a:t> </a:t>
            </a:r>
            <a:r>
              <a:rPr lang="en-US" dirty="0" err="1"/>
              <a:t>og</a:t>
            </a:r>
            <a:r>
              <a:rPr lang="en-US" dirty="0"/>
              <a:t> </a:t>
            </a:r>
            <a:r>
              <a:rPr lang="en-US" dirty="0" err="1"/>
              <a:t>pumpene</a:t>
            </a:r>
            <a:r>
              <a:rPr lang="en-US" dirty="0"/>
              <a:t> </a:t>
            </a:r>
            <a:r>
              <a:rPr lang="en-US" dirty="0" err="1"/>
              <a:t>tettet</a:t>
            </a:r>
            <a:r>
              <a:rPr lang="en-US" dirty="0"/>
              <a:t> </a:t>
            </a:r>
            <a:r>
              <a:rPr lang="en-US" dirty="0" err="1"/>
              <a:t>seg</a:t>
            </a:r>
            <a:r>
              <a:rPr lang="en-US" dirty="0"/>
              <a:t> </a:t>
            </a:r>
            <a:r>
              <a:rPr lang="en-US" dirty="0" err="1"/>
              <a:t>til</a:t>
            </a:r>
            <a:r>
              <a:rPr lang="en-US" dirty="0"/>
              <a:t> </a:t>
            </a:r>
            <a:r>
              <a:rPr lang="en-US" dirty="0" err="1"/>
              <a:t>etter</a:t>
            </a:r>
            <a:r>
              <a:rPr lang="en-US" dirty="0"/>
              <a:t> </a:t>
            </a:r>
            <a:r>
              <a:rPr lang="en-US" dirty="0" err="1"/>
              <a:t>kort</a:t>
            </a:r>
            <a:r>
              <a:rPr lang="en-US" dirty="0"/>
              <a:t> </a:t>
            </a:r>
            <a:r>
              <a:rPr lang="en-US" dirty="0" err="1"/>
              <a:t>tid</a:t>
            </a:r>
            <a:r>
              <a:rPr lang="en-US" dirty="0"/>
              <a:t>. Vi </a:t>
            </a:r>
            <a:r>
              <a:rPr lang="en-US" dirty="0" err="1"/>
              <a:t>forsøkte</a:t>
            </a:r>
            <a:r>
              <a:rPr lang="en-US" dirty="0"/>
              <a:t> </a:t>
            </a:r>
            <a:r>
              <a:rPr lang="en-US" dirty="0" err="1"/>
              <a:t>tiltak</a:t>
            </a:r>
            <a:r>
              <a:rPr lang="en-US" dirty="0"/>
              <a:t> med </a:t>
            </a:r>
            <a:r>
              <a:rPr lang="en-US" dirty="0" err="1"/>
              <a:t>dypere</a:t>
            </a:r>
            <a:r>
              <a:rPr lang="en-US" dirty="0"/>
              <a:t> </a:t>
            </a:r>
            <a:r>
              <a:rPr lang="en-US" dirty="0" err="1"/>
              <a:t>brønner</a:t>
            </a:r>
            <a:r>
              <a:rPr lang="en-US" dirty="0"/>
              <a:t> </a:t>
            </a:r>
            <a:r>
              <a:rPr lang="en-US" dirty="0" err="1"/>
              <a:t>og</a:t>
            </a:r>
            <a:r>
              <a:rPr lang="en-US" dirty="0"/>
              <a:t> </a:t>
            </a:r>
            <a:r>
              <a:rPr lang="en-US" dirty="0" err="1"/>
              <a:t>større</a:t>
            </a:r>
            <a:r>
              <a:rPr lang="en-US" dirty="0"/>
              <a:t> reservoir med </a:t>
            </a:r>
            <a:r>
              <a:rPr lang="en-US" dirty="0" err="1"/>
              <a:t>grovere</a:t>
            </a:r>
            <a:r>
              <a:rPr lang="en-US" dirty="0"/>
              <a:t> </a:t>
            </a:r>
            <a:r>
              <a:rPr lang="en-US" dirty="0" err="1"/>
              <a:t>masser</a:t>
            </a:r>
            <a:r>
              <a:rPr lang="en-US" dirty="0"/>
              <a:t> men </a:t>
            </a:r>
            <a:r>
              <a:rPr lang="en-US" dirty="0" err="1"/>
              <a:t>det</a:t>
            </a:r>
            <a:r>
              <a:rPr lang="en-US" dirty="0"/>
              <a:t> </a:t>
            </a:r>
            <a:r>
              <a:rPr lang="en-US" dirty="0" err="1"/>
              <a:t>hjalp</a:t>
            </a:r>
            <a:r>
              <a:rPr lang="en-US" dirty="0"/>
              <a:t> </a:t>
            </a:r>
            <a:r>
              <a:rPr lang="en-US" dirty="0" err="1"/>
              <a:t>ikke</a:t>
            </a:r>
            <a:r>
              <a:rPr lang="en-US" dirty="0"/>
              <a:t>. </a:t>
            </a:r>
            <a:r>
              <a:rPr lang="en-US" dirty="0" err="1"/>
              <a:t>Etter</a:t>
            </a:r>
            <a:r>
              <a:rPr lang="en-US" dirty="0"/>
              <a:t> </a:t>
            </a:r>
            <a:r>
              <a:rPr lang="en-US" dirty="0" err="1"/>
              <a:t>kort</a:t>
            </a:r>
            <a:r>
              <a:rPr lang="en-US" dirty="0"/>
              <a:t> </a:t>
            </a:r>
            <a:r>
              <a:rPr lang="en-US" dirty="0" err="1"/>
              <a:t>tid</a:t>
            </a:r>
            <a:r>
              <a:rPr lang="en-US" dirty="0"/>
              <a:t> </a:t>
            </a:r>
            <a:r>
              <a:rPr lang="en-US" dirty="0" err="1"/>
              <a:t>så</a:t>
            </a:r>
            <a:r>
              <a:rPr lang="en-US" dirty="0"/>
              <a:t> </a:t>
            </a:r>
            <a:r>
              <a:rPr lang="en-US" dirty="0" err="1"/>
              <a:t>tettet</a:t>
            </a:r>
            <a:r>
              <a:rPr lang="en-US" dirty="0"/>
              <a:t> </a:t>
            </a:r>
            <a:r>
              <a:rPr lang="en-US" dirty="0" err="1"/>
              <a:t>reservoaret</a:t>
            </a:r>
            <a:r>
              <a:rPr lang="en-US" dirty="0"/>
              <a:t> </a:t>
            </a:r>
            <a:r>
              <a:rPr lang="en-US" dirty="0" err="1"/>
              <a:t>seg</a:t>
            </a:r>
            <a:r>
              <a:rPr lang="en-US" dirty="0"/>
              <a:t> </a:t>
            </a:r>
            <a:r>
              <a:rPr lang="en-US" dirty="0" err="1"/>
              <a:t>igjen</a:t>
            </a:r>
            <a:r>
              <a:rPr lang="en-US" dirty="0"/>
              <a:t>.</a:t>
            </a:r>
          </a:p>
          <a:p>
            <a:pPr marL="0" indent="0">
              <a:buFont typeface="Arial" panose="020B0604020202020204" pitchFamily="34" charset="0"/>
              <a:buNone/>
            </a:pPr>
            <a:r>
              <a:rPr lang="en-US" dirty="0" err="1"/>
              <a:t>Etter</a:t>
            </a:r>
            <a:r>
              <a:rPr lang="en-US" dirty="0"/>
              <a:t> </a:t>
            </a:r>
            <a:r>
              <a:rPr lang="en-US" dirty="0" err="1"/>
              <a:t>en</a:t>
            </a:r>
            <a:r>
              <a:rPr lang="en-US" dirty="0"/>
              <a:t> </a:t>
            </a:r>
            <a:r>
              <a:rPr lang="en-US" dirty="0" err="1"/>
              <a:t>tid</a:t>
            </a:r>
            <a:r>
              <a:rPr lang="en-US" dirty="0"/>
              <a:t> med </a:t>
            </a:r>
            <a:r>
              <a:rPr lang="en-US" dirty="0" err="1"/>
              <a:t>prøving</a:t>
            </a:r>
            <a:r>
              <a:rPr lang="en-US" dirty="0"/>
              <a:t> </a:t>
            </a:r>
            <a:r>
              <a:rPr lang="en-US" dirty="0" err="1"/>
              <a:t>og</a:t>
            </a:r>
            <a:r>
              <a:rPr lang="en-US" dirty="0"/>
              <a:t> </a:t>
            </a:r>
            <a:r>
              <a:rPr lang="en-US" dirty="0" err="1"/>
              <a:t>feiling</a:t>
            </a:r>
            <a:r>
              <a:rPr lang="en-US" dirty="0"/>
              <a:t> matte vi </a:t>
            </a:r>
            <a:r>
              <a:rPr lang="en-US" dirty="0" err="1"/>
              <a:t>krype</a:t>
            </a:r>
            <a:r>
              <a:rPr lang="en-US" dirty="0"/>
              <a:t> </a:t>
            </a:r>
            <a:r>
              <a:rPr lang="en-US" dirty="0" err="1"/>
              <a:t>til</a:t>
            </a:r>
            <a:r>
              <a:rPr lang="en-US" dirty="0"/>
              <a:t> </a:t>
            </a:r>
            <a:r>
              <a:rPr lang="en-US" dirty="0" err="1"/>
              <a:t>korset</a:t>
            </a:r>
            <a:r>
              <a:rPr lang="en-US" dirty="0"/>
              <a:t> </a:t>
            </a:r>
            <a:r>
              <a:rPr lang="en-US" dirty="0" err="1"/>
              <a:t>og</a:t>
            </a:r>
            <a:r>
              <a:rPr lang="en-US" dirty="0"/>
              <a:t> </a:t>
            </a:r>
            <a:r>
              <a:rPr lang="en-US" dirty="0" err="1"/>
              <a:t>etablere</a:t>
            </a:r>
            <a:r>
              <a:rPr lang="en-US" dirty="0"/>
              <a:t> </a:t>
            </a:r>
            <a:r>
              <a:rPr lang="en-US" dirty="0" err="1"/>
              <a:t>luft</a:t>
            </a:r>
            <a:r>
              <a:rPr lang="en-US" dirty="0"/>
              <a:t>/</a:t>
            </a:r>
            <a:r>
              <a:rPr lang="en-US" dirty="0" err="1"/>
              <a:t>vann</a:t>
            </a:r>
            <a:r>
              <a:rPr lang="en-US" dirty="0"/>
              <a:t> </a:t>
            </a:r>
            <a:r>
              <a:rPr lang="en-US" dirty="0" err="1"/>
              <a:t>varmepumper</a:t>
            </a:r>
            <a:r>
              <a:rPr lang="en-US" dirty="0"/>
              <a:t> for å </a:t>
            </a:r>
            <a:r>
              <a:rPr lang="en-US" dirty="0" err="1"/>
              <a:t>ivareta</a:t>
            </a:r>
            <a:r>
              <a:rPr lang="en-US" dirty="0"/>
              <a:t> </a:t>
            </a:r>
            <a:r>
              <a:rPr lang="en-US" dirty="0" err="1"/>
              <a:t>varmebehovet</a:t>
            </a:r>
            <a:r>
              <a:rPr lang="en-US" dirty="0"/>
              <a:t>. </a:t>
            </a:r>
            <a:r>
              <a:rPr lang="en-US" dirty="0" err="1"/>
              <a:t>Heldigvis</a:t>
            </a:r>
            <a:r>
              <a:rPr lang="en-US" dirty="0"/>
              <a:t> </a:t>
            </a:r>
            <a:r>
              <a:rPr lang="en-US" dirty="0" err="1"/>
              <a:t>hadde</a:t>
            </a:r>
            <a:r>
              <a:rPr lang="en-US" dirty="0"/>
              <a:t> vi den store el-</a:t>
            </a:r>
            <a:r>
              <a:rPr lang="en-US" dirty="0" err="1"/>
              <a:t>kjelen</a:t>
            </a:r>
            <a:r>
              <a:rPr lang="en-US" dirty="0"/>
              <a:t> </a:t>
            </a:r>
            <a:r>
              <a:rPr lang="en-US" dirty="0" err="1"/>
              <a:t>som</a:t>
            </a:r>
            <a:r>
              <a:rPr lang="en-US" dirty="0"/>
              <a:t> </a:t>
            </a:r>
            <a:r>
              <a:rPr lang="en-US" dirty="0" err="1"/>
              <a:t>tok</a:t>
            </a:r>
            <a:r>
              <a:rPr lang="en-US" dirty="0"/>
              <a:t> hand om </a:t>
            </a:r>
            <a:r>
              <a:rPr lang="en-US" dirty="0" err="1"/>
              <a:t>oppvarmingen</a:t>
            </a:r>
            <a:r>
              <a:rPr lang="en-US" dirty="0"/>
              <a:t> </a:t>
            </a:r>
            <a:r>
              <a:rPr lang="en-US" dirty="0" err="1"/>
              <a:t>mens</a:t>
            </a:r>
            <a:r>
              <a:rPr lang="en-US" dirty="0"/>
              <a:t> </a:t>
            </a:r>
            <a:r>
              <a:rPr lang="en-US" dirty="0" err="1"/>
              <a:t>utbedringene</a:t>
            </a:r>
            <a:r>
              <a:rPr lang="en-US" dirty="0"/>
              <a:t> </a:t>
            </a:r>
            <a:r>
              <a:rPr lang="en-US" dirty="0" err="1"/>
              <a:t>pågikk</a:t>
            </a:r>
            <a:r>
              <a:rPr lang="en-US" dirty="0"/>
              <a:t>.</a:t>
            </a:r>
          </a:p>
          <a:p>
            <a:pPr marL="0" indent="0">
              <a:buFont typeface="Arial" panose="020B0604020202020204" pitchFamily="34" charset="0"/>
              <a:buNone/>
            </a:pPr>
            <a:r>
              <a:rPr lang="en-US" dirty="0"/>
              <a:t>MEN, </a:t>
            </a:r>
            <a:r>
              <a:rPr lang="en-US" dirty="0" err="1"/>
              <a:t>luft</a:t>
            </a:r>
            <a:r>
              <a:rPr lang="en-US" dirty="0"/>
              <a:t>/</a:t>
            </a:r>
            <a:r>
              <a:rPr lang="en-US" dirty="0" err="1"/>
              <a:t>vann</a:t>
            </a:r>
            <a:r>
              <a:rPr lang="en-US" dirty="0"/>
              <a:t> </a:t>
            </a:r>
            <a:r>
              <a:rPr lang="en-US" dirty="0" err="1"/>
              <a:t>anlegget</a:t>
            </a:r>
            <a:r>
              <a:rPr lang="en-US" dirty="0"/>
              <a:t> </a:t>
            </a:r>
            <a:r>
              <a:rPr lang="en-US" dirty="0" err="1"/>
              <a:t>fungerer</a:t>
            </a:r>
            <a:r>
              <a:rPr lang="en-US" dirty="0"/>
              <a:t> </a:t>
            </a:r>
            <a:r>
              <a:rPr lang="en-US" dirty="0" err="1"/>
              <a:t>svært</a:t>
            </a:r>
            <a:r>
              <a:rPr lang="en-US" dirty="0"/>
              <a:t> bra. </a:t>
            </a:r>
            <a:r>
              <a:rPr lang="en-US" dirty="0" err="1"/>
              <a:t>Har</a:t>
            </a:r>
            <a:r>
              <a:rPr lang="en-US" dirty="0"/>
              <a:t> </a:t>
            </a:r>
            <a:r>
              <a:rPr lang="en-US" dirty="0" err="1"/>
              <a:t>ikke</a:t>
            </a:r>
            <a:r>
              <a:rPr lang="en-US" dirty="0"/>
              <a:t> like god </a:t>
            </a:r>
            <a:r>
              <a:rPr lang="en-US" dirty="0" err="1"/>
              <a:t>virkningsgrad</a:t>
            </a:r>
            <a:r>
              <a:rPr lang="en-US" dirty="0"/>
              <a:t> </a:t>
            </a:r>
            <a:r>
              <a:rPr lang="en-US" dirty="0" err="1"/>
              <a:t>som</a:t>
            </a:r>
            <a:r>
              <a:rPr lang="en-US" dirty="0"/>
              <a:t> </a:t>
            </a:r>
            <a:r>
              <a:rPr lang="en-US" dirty="0" err="1"/>
              <a:t>vann</a:t>
            </a:r>
            <a:r>
              <a:rPr lang="en-US" dirty="0"/>
              <a:t>/</a:t>
            </a:r>
            <a:r>
              <a:rPr lang="en-US" dirty="0" err="1"/>
              <a:t>vann</a:t>
            </a:r>
            <a:r>
              <a:rPr lang="en-US" dirty="0"/>
              <a:t>, men </a:t>
            </a:r>
            <a:r>
              <a:rPr lang="en-US" dirty="0" err="1"/>
              <a:t>gir</a:t>
            </a:r>
            <a:r>
              <a:rPr lang="en-US" dirty="0"/>
              <a:t> </a:t>
            </a:r>
            <a:r>
              <a:rPr lang="en-US" dirty="0" err="1"/>
              <a:t>allikevel</a:t>
            </a:r>
            <a:r>
              <a:rPr lang="en-US" dirty="0"/>
              <a:t> </a:t>
            </a:r>
            <a:r>
              <a:rPr lang="en-US" dirty="0" err="1"/>
              <a:t>en</a:t>
            </a:r>
            <a:r>
              <a:rPr lang="en-US" dirty="0"/>
              <a:t> god effect.</a:t>
            </a:r>
            <a:br>
              <a:rPr lang="en-US" dirty="0"/>
            </a:br>
            <a:r>
              <a:rPr lang="en-US" dirty="0" err="1"/>
              <a:t>Luft</a:t>
            </a:r>
            <a:r>
              <a:rPr lang="en-US" dirty="0"/>
              <a:t>/</a:t>
            </a:r>
            <a:r>
              <a:rPr lang="en-US" dirty="0" err="1"/>
              <a:t>vann</a:t>
            </a:r>
            <a:r>
              <a:rPr lang="en-US" dirty="0"/>
              <a:t> </a:t>
            </a:r>
            <a:r>
              <a:rPr lang="en-US" dirty="0" err="1"/>
              <a:t>har</a:t>
            </a:r>
            <a:r>
              <a:rPr lang="en-US" dirty="0"/>
              <a:t> </a:t>
            </a:r>
            <a:r>
              <a:rPr lang="en-US" dirty="0" err="1"/>
              <a:t>også</a:t>
            </a:r>
            <a:r>
              <a:rPr lang="en-US" dirty="0"/>
              <a:t> </a:t>
            </a:r>
            <a:r>
              <a:rPr lang="en-US" dirty="0" err="1"/>
              <a:t>enkelt</a:t>
            </a:r>
            <a:r>
              <a:rPr lang="en-US" dirty="0"/>
              <a:t> </a:t>
            </a:r>
            <a:r>
              <a:rPr lang="en-US" dirty="0" err="1"/>
              <a:t>vedlikehold</a:t>
            </a:r>
            <a:br>
              <a:rPr lang="en-US" dirty="0"/>
            </a:br>
            <a:r>
              <a:rPr lang="en-US" dirty="0"/>
              <a:t>Lave </a:t>
            </a:r>
            <a:r>
              <a:rPr lang="en-US" dirty="0" err="1"/>
              <a:t>driftskostnader</a:t>
            </a:r>
            <a:br>
              <a:rPr lang="en-US" dirty="0"/>
            </a:br>
            <a:r>
              <a:rPr lang="en-US" dirty="0" err="1"/>
              <a:t>Energiforbruket</a:t>
            </a:r>
            <a:r>
              <a:rPr lang="en-US" dirty="0"/>
              <a:t> (</a:t>
            </a:r>
            <a:r>
              <a:rPr lang="en-US" dirty="0" err="1"/>
              <a:t>strømforbruket</a:t>
            </a:r>
            <a:r>
              <a:rPr lang="en-US" dirty="0"/>
              <a:t>) </a:t>
            </a:r>
            <a:r>
              <a:rPr lang="en-US" dirty="0" err="1"/>
              <a:t>har</a:t>
            </a:r>
            <a:r>
              <a:rPr lang="en-US" dirty="0"/>
              <a:t> </a:t>
            </a:r>
            <a:r>
              <a:rPr lang="en-US" dirty="0" err="1"/>
              <a:t>jeg</a:t>
            </a:r>
            <a:r>
              <a:rPr lang="en-US" dirty="0"/>
              <a:t> </a:t>
            </a:r>
            <a:r>
              <a:rPr lang="en-US" dirty="0" err="1"/>
              <a:t>ikke</a:t>
            </a:r>
            <a:r>
              <a:rPr lang="en-US" dirty="0"/>
              <a:t> </a:t>
            </a:r>
            <a:r>
              <a:rPr lang="en-US" dirty="0" err="1"/>
              <a:t>helt</a:t>
            </a:r>
            <a:r>
              <a:rPr lang="en-US" dirty="0"/>
              <a:t> </a:t>
            </a:r>
            <a:r>
              <a:rPr lang="en-US" dirty="0" err="1"/>
              <a:t>kontroll</a:t>
            </a:r>
            <a:r>
              <a:rPr lang="en-US" dirty="0"/>
              <a:t> </a:t>
            </a:r>
            <a:r>
              <a:rPr lang="en-US" dirty="0" err="1"/>
              <a:t>på</a:t>
            </a:r>
            <a:r>
              <a:rPr lang="en-US" dirty="0"/>
              <a:t>, men </a:t>
            </a:r>
            <a:r>
              <a:rPr lang="en-US" dirty="0" err="1"/>
              <a:t>det</a:t>
            </a:r>
            <a:r>
              <a:rPr lang="en-US" dirty="0"/>
              <a:t> ligger </a:t>
            </a:r>
            <a:r>
              <a:rPr lang="en-US" dirty="0" err="1"/>
              <a:t>nok</a:t>
            </a:r>
            <a:r>
              <a:rPr lang="en-US" dirty="0"/>
              <a:t> </a:t>
            </a:r>
            <a:r>
              <a:rPr lang="en-US" dirty="0" err="1"/>
              <a:t>en</a:t>
            </a:r>
            <a:r>
              <a:rPr lang="en-US" dirty="0"/>
              <a:t> del </a:t>
            </a:r>
            <a:r>
              <a:rPr lang="en-US" dirty="0" err="1"/>
              <a:t>høyere</a:t>
            </a:r>
            <a:r>
              <a:rPr lang="en-US" dirty="0"/>
              <a:t> </a:t>
            </a:r>
            <a:r>
              <a:rPr lang="en-US" dirty="0" err="1"/>
              <a:t>enn</a:t>
            </a:r>
            <a:r>
              <a:rPr lang="en-US" dirty="0"/>
              <a:t> M9 da </a:t>
            </a:r>
            <a:r>
              <a:rPr lang="en-US" dirty="0" err="1"/>
              <a:t>hangaren</a:t>
            </a:r>
            <a:r>
              <a:rPr lang="en-US" dirty="0"/>
              <a:t> </a:t>
            </a:r>
            <a:r>
              <a:rPr lang="en-US" dirty="0" err="1"/>
              <a:t>har</a:t>
            </a:r>
            <a:r>
              <a:rPr lang="en-US" dirty="0"/>
              <a:t> store porter </a:t>
            </a:r>
            <a:r>
              <a:rPr lang="en-US" dirty="0" err="1"/>
              <a:t>som</a:t>
            </a:r>
            <a:r>
              <a:rPr lang="en-US" dirty="0"/>
              <a:t> </a:t>
            </a:r>
            <a:r>
              <a:rPr lang="en-US" dirty="0" err="1"/>
              <a:t>åpnes</a:t>
            </a:r>
            <a:r>
              <a:rPr lang="en-US" dirty="0"/>
              <a:t> </a:t>
            </a:r>
            <a:r>
              <a:rPr lang="en-US" dirty="0" err="1"/>
              <a:t>flere</a:t>
            </a:r>
            <a:r>
              <a:rPr lang="en-US" dirty="0"/>
              <a:t> ganger I </a:t>
            </a:r>
            <a:r>
              <a:rPr lang="en-US" dirty="0" err="1"/>
              <a:t>døgnet</a:t>
            </a:r>
            <a:r>
              <a:rPr lang="en-US" dirty="0"/>
              <a:t> </a:t>
            </a:r>
            <a:r>
              <a:rPr lang="en-US" dirty="0" err="1"/>
              <a:t>noe</a:t>
            </a:r>
            <a:r>
              <a:rPr lang="en-US" dirty="0"/>
              <a:t> </a:t>
            </a:r>
            <a:r>
              <a:rPr lang="en-US" dirty="0" err="1"/>
              <a:t>som</a:t>
            </a:r>
            <a:r>
              <a:rPr lang="en-US" dirty="0"/>
              <a:t> </a:t>
            </a:r>
            <a:r>
              <a:rPr lang="en-US" dirty="0" err="1"/>
              <a:t>gir</a:t>
            </a:r>
            <a:r>
              <a:rPr lang="en-US" dirty="0"/>
              <a:t> </a:t>
            </a:r>
            <a:r>
              <a:rPr lang="en-US" dirty="0" err="1"/>
              <a:t>stor</a:t>
            </a:r>
            <a:r>
              <a:rPr lang="en-US" dirty="0"/>
              <a:t> </a:t>
            </a:r>
            <a:r>
              <a:rPr lang="en-US" dirty="0" err="1"/>
              <a:t>nedkjøling</a:t>
            </a:r>
            <a:r>
              <a:rPr lang="en-US" dirty="0"/>
              <a:t>.</a:t>
            </a:r>
          </a:p>
          <a:p>
            <a:pPr marL="0" indent="0">
              <a:buFont typeface="Arial" panose="020B0604020202020204" pitchFamily="34" charset="0"/>
              <a:buNone/>
            </a:pPr>
            <a:r>
              <a:rPr lang="en-US" dirty="0" err="1"/>
              <a:t>Løst</a:t>
            </a:r>
            <a:r>
              <a:rPr lang="en-US" dirty="0"/>
              <a:t> </a:t>
            </a:r>
            <a:r>
              <a:rPr lang="en-US" dirty="0" err="1"/>
              <a:t>ved</a:t>
            </a:r>
            <a:r>
              <a:rPr lang="en-US" dirty="0"/>
              <a:t> at man </a:t>
            </a:r>
            <a:r>
              <a:rPr lang="en-US" dirty="0" err="1"/>
              <a:t>har</a:t>
            </a:r>
            <a:r>
              <a:rPr lang="en-US" dirty="0"/>
              <a:t> </a:t>
            </a:r>
            <a:r>
              <a:rPr lang="en-US" dirty="0" err="1"/>
              <a:t>vifter</a:t>
            </a:r>
            <a:r>
              <a:rPr lang="en-US" dirty="0"/>
              <a:t> I </a:t>
            </a:r>
            <a:r>
              <a:rPr lang="en-US" dirty="0" err="1"/>
              <a:t>taket</a:t>
            </a:r>
            <a:r>
              <a:rPr lang="en-US" dirty="0"/>
              <a:t> </a:t>
            </a:r>
            <a:r>
              <a:rPr lang="en-US" dirty="0" err="1"/>
              <a:t>som</a:t>
            </a:r>
            <a:r>
              <a:rPr lang="en-US" dirty="0"/>
              <a:t> presser den </a:t>
            </a:r>
            <a:r>
              <a:rPr lang="en-US" dirty="0" err="1"/>
              <a:t>varme</a:t>
            </a:r>
            <a:r>
              <a:rPr lang="en-US" dirty="0"/>
              <a:t> </a:t>
            </a:r>
            <a:r>
              <a:rPr lang="en-US" dirty="0" err="1"/>
              <a:t>luften</a:t>
            </a:r>
            <a:r>
              <a:rPr lang="en-US" dirty="0"/>
              <a:t> </a:t>
            </a:r>
            <a:r>
              <a:rPr lang="en-US" dirty="0" err="1"/>
              <a:t>ned</a:t>
            </a:r>
            <a:r>
              <a:rPr lang="en-US" dirty="0"/>
              <a:t> I </a:t>
            </a:r>
            <a:r>
              <a:rPr lang="en-US" dirty="0" err="1"/>
              <a:t>bygget</a:t>
            </a:r>
            <a:r>
              <a:rPr lang="en-US" dirty="0"/>
              <a:t>, </a:t>
            </a:r>
            <a:r>
              <a:rPr lang="en-US" dirty="0" err="1"/>
              <a:t>disse</a:t>
            </a:r>
            <a:r>
              <a:rPr lang="en-US" dirty="0"/>
              <a:t> stopper </a:t>
            </a:r>
            <a:r>
              <a:rPr lang="en-US" dirty="0" err="1"/>
              <a:t>når</a:t>
            </a:r>
            <a:r>
              <a:rPr lang="en-US" dirty="0"/>
              <a:t> </a:t>
            </a:r>
            <a:r>
              <a:rPr lang="en-US" dirty="0" err="1"/>
              <a:t>portene</a:t>
            </a:r>
            <a:r>
              <a:rPr lang="en-US" dirty="0"/>
              <a:t> </a:t>
            </a:r>
            <a:r>
              <a:rPr lang="en-US" dirty="0" err="1"/>
              <a:t>går</a:t>
            </a:r>
            <a:r>
              <a:rPr lang="en-US" dirty="0"/>
              <a:t> </a:t>
            </a:r>
            <a:r>
              <a:rPr lang="en-US" dirty="0" err="1"/>
              <a:t>opp</a:t>
            </a:r>
            <a:r>
              <a:rPr lang="en-US" dirty="0"/>
              <a:t> </a:t>
            </a:r>
            <a:r>
              <a:rPr lang="en-US" dirty="0" err="1"/>
              <a:t>og</a:t>
            </a:r>
            <a:r>
              <a:rPr lang="en-US" dirty="0"/>
              <a:t> starter </a:t>
            </a:r>
            <a:r>
              <a:rPr lang="en-US" dirty="0" err="1"/>
              <a:t>igjen</a:t>
            </a:r>
            <a:r>
              <a:rPr lang="en-US" dirty="0"/>
              <a:t> </a:t>
            </a:r>
            <a:r>
              <a:rPr lang="en-US" dirty="0" err="1"/>
              <a:t>når</a:t>
            </a:r>
            <a:r>
              <a:rPr lang="en-US" dirty="0"/>
              <a:t> </a:t>
            </a:r>
            <a:r>
              <a:rPr lang="en-US" dirty="0" err="1"/>
              <a:t>portene</a:t>
            </a:r>
            <a:r>
              <a:rPr lang="en-US" dirty="0"/>
              <a:t> </a:t>
            </a:r>
            <a:r>
              <a:rPr lang="en-US" dirty="0" err="1"/>
              <a:t>er</a:t>
            </a:r>
            <a:r>
              <a:rPr lang="en-US" dirty="0"/>
              <a:t> </a:t>
            </a:r>
            <a:r>
              <a:rPr lang="en-US" dirty="0" err="1"/>
              <a:t>lukket</a:t>
            </a:r>
            <a:r>
              <a:rPr lang="en-US" dirty="0"/>
              <a:t>. Da </a:t>
            </a:r>
            <a:r>
              <a:rPr lang="en-US" dirty="0" err="1"/>
              <a:t>magasinerer</a:t>
            </a:r>
            <a:r>
              <a:rPr lang="en-US" dirty="0"/>
              <a:t> man </a:t>
            </a:r>
            <a:r>
              <a:rPr lang="en-US" dirty="0" err="1"/>
              <a:t>en</a:t>
            </a:r>
            <a:r>
              <a:rPr lang="en-US" dirty="0"/>
              <a:t> god del </a:t>
            </a:r>
            <a:r>
              <a:rPr lang="en-US" dirty="0" err="1"/>
              <a:t>varme</a:t>
            </a:r>
            <a:r>
              <a:rPr lang="en-US" dirty="0"/>
              <a:t> under </a:t>
            </a:r>
            <a:r>
              <a:rPr lang="en-US" dirty="0" err="1"/>
              <a:t>taket</a:t>
            </a:r>
            <a:r>
              <a:rPr lang="en-US" dirty="0"/>
              <a:t> </a:t>
            </a:r>
            <a:r>
              <a:rPr lang="en-US" dirty="0" err="1"/>
              <a:t>som</a:t>
            </a:r>
            <a:r>
              <a:rPr lang="en-US" dirty="0"/>
              <a:t> </a:t>
            </a:r>
            <a:r>
              <a:rPr lang="en-US" dirty="0" err="1"/>
              <a:t>gir</a:t>
            </a:r>
            <a:r>
              <a:rPr lang="en-US" dirty="0"/>
              <a:t> </a:t>
            </a:r>
            <a:r>
              <a:rPr lang="en-US" dirty="0" err="1"/>
              <a:t>engod</a:t>
            </a:r>
            <a:r>
              <a:rPr lang="en-US" dirty="0"/>
              <a:t> effect </a:t>
            </a:r>
            <a:r>
              <a:rPr lang="en-US" dirty="0" err="1"/>
              <a:t>på</a:t>
            </a:r>
            <a:r>
              <a:rPr lang="en-US" dirty="0"/>
              <a:t> </a:t>
            </a:r>
            <a:r>
              <a:rPr lang="en-US" dirty="0" err="1"/>
              <a:t>temperaturen</a:t>
            </a:r>
            <a:r>
              <a:rPr lang="en-US" dirty="0"/>
              <a:t> </a:t>
            </a:r>
            <a:r>
              <a:rPr lang="en-US" dirty="0" err="1"/>
              <a:t>på</a:t>
            </a:r>
            <a:r>
              <a:rPr lang="en-US" dirty="0"/>
              <a:t> </a:t>
            </a:r>
            <a:r>
              <a:rPr lang="en-US" dirty="0" err="1"/>
              <a:t>gulvnivå</a:t>
            </a:r>
            <a:r>
              <a:rPr lang="en-US" dirty="0"/>
              <a:t> </a:t>
            </a:r>
            <a:r>
              <a:rPr lang="en-US" dirty="0" err="1"/>
              <a:t>når</a:t>
            </a:r>
            <a:r>
              <a:rPr lang="en-US" dirty="0"/>
              <a:t> de starter </a:t>
            </a:r>
            <a:r>
              <a:rPr lang="en-US" dirty="0" err="1"/>
              <a:t>opp</a:t>
            </a:r>
            <a:r>
              <a:rPr lang="en-US" dirty="0"/>
              <a:t> </a:t>
            </a:r>
            <a:r>
              <a:rPr lang="en-US" dirty="0" err="1"/>
              <a:t>igjen</a:t>
            </a:r>
            <a:r>
              <a:rPr lang="en-US" dirty="0"/>
              <a:t>. </a:t>
            </a:r>
            <a:r>
              <a:rPr lang="en-US" dirty="0" err="1"/>
              <a:t>Sammen</a:t>
            </a:r>
            <a:r>
              <a:rPr lang="en-US" dirty="0"/>
              <a:t> med et </a:t>
            </a:r>
            <a:r>
              <a:rPr lang="en-US" dirty="0" err="1"/>
              <a:t>tykt</a:t>
            </a:r>
            <a:r>
              <a:rPr lang="en-US" dirty="0"/>
              <a:t> </a:t>
            </a:r>
            <a:r>
              <a:rPr lang="en-US" dirty="0" err="1"/>
              <a:t>betonggulv</a:t>
            </a:r>
            <a:r>
              <a:rPr lang="en-US" dirty="0"/>
              <a:t> </a:t>
            </a:r>
            <a:r>
              <a:rPr lang="en-US" dirty="0" err="1"/>
              <a:t>som</a:t>
            </a:r>
            <a:r>
              <a:rPr lang="en-US" dirty="0"/>
              <a:t> </a:t>
            </a:r>
            <a:r>
              <a:rPr lang="en-US" dirty="0" err="1"/>
              <a:t>magasinerer</a:t>
            </a:r>
            <a:r>
              <a:rPr lang="en-US" dirty="0"/>
              <a:t> </a:t>
            </a:r>
            <a:r>
              <a:rPr lang="en-US" dirty="0" err="1"/>
              <a:t>mye</a:t>
            </a:r>
            <a:r>
              <a:rPr lang="en-US" dirty="0"/>
              <a:t> </a:t>
            </a:r>
            <a:r>
              <a:rPr lang="en-US" dirty="0" err="1"/>
              <a:t>varme</a:t>
            </a:r>
            <a:r>
              <a:rPr lang="en-US" dirty="0"/>
              <a:t> </a:t>
            </a:r>
            <a:r>
              <a:rPr lang="en-US" dirty="0" err="1"/>
              <a:t>er</a:t>
            </a:r>
            <a:r>
              <a:rPr lang="en-US" dirty="0"/>
              <a:t> </a:t>
            </a:r>
            <a:r>
              <a:rPr lang="en-US" dirty="0" err="1"/>
              <a:t>disse</a:t>
            </a:r>
            <a:r>
              <a:rPr lang="en-US" dirty="0"/>
              <a:t> med </a:t>
            </a:r>
            <a:r>
              <a:rPr lang="en-US" dirty="0" err="1"/>
              <a:t>på</a:t>
            </a:r>
            <a:r>
              <a:rPr lang="en-US" dirty="0"/>
              <a:t> å ta </a:t>
            </a:r>
            <a:r>
              <a:rPr lang="en-US" dirty="0" err="1"/>
              <a:t>ned</a:t>
            </a:r>
            <a:r>
              <a:rPr lang="en-US" dirty="0"/>
              <a:t> </a:t>
            </a:r>
            <a:r>
              <a:rPr lang="en-US" dirty="0" err="1"/>
              <a:t>energiforbruket</a:t>
            </a:r>
            <a:r>
              <a:rPr lang="en-US" dirty="0"/>
              <a:t> </a:t>
            </a:r>
            <a:r>
              <a:rPr lang="en-US" dirty="0" err="1"/>
              <a:t>mye</a:t>
            </a:r>
            <a:r>
              <a:rPr lang="en-US" dirty="0"/>
              <a:t>. </a:t>
            </a:r>
            <a:br>
              <a:rPr lang="en-US" dirty="0"/>
            </a:br>
            <a:r>
              <a:rPr lang="en-US" dirty="0" err="1"/>
              <a:t>Avinor</a:t>
            </a:r>
            <a:r>
              <a:rPr lang="en-US" dirty="0"/>
              <a:t> </a:t>
            </a:r>
            <a:r>
              <a:rPr lang="en-US" dirty="0" err="1"/>
              <a:t>har</a:t>
            </a:r>
            <a:r>
              <a:rPr lang="en-US" dirty="0"/>
              <a:t> </a:t>
            </a:r>
            <a:r>
              <a:rPr lang="en-US" dirty="0" err="1"/>
              <a:t>vært</a:t>
            </a:r>
            <a:r>
              <a:rPr lang="en-US" dirty="0"/>
              <a:t> her </a:t>
            </a:r>
            <a:r>
              <a:rPr lang="en-US" dirty="0" err="1"/>
              <a:t>og</a:t>
            </a:r>
            <a:r>
              <a:rPr lang="en-US" dirty="0"/>
              <a:t> </a:t>
            </a:r>
            <a:r>
              <a:rPr lang="en-US" dirty="0" err="1"/>
              <a:t>fortalt</a:t>
            </a:r>
            <a:r>
              <a:rPr lang="en-US" dirty="0"/>
              <a:t> om sin </a:t>
            </a:r>
            <a:r>
              <a:rPr lang="en-US" dirty="0" err="1"/>
              <a:t>sjøvannsløsning</a:t>
            </a:r>
            <a:r>
              <a:rPr lang="en-US" dirty="0"/>
              <a:t>, </a:t>
            </a:r>
            <a:r>
              <a:rPr lang="en-US" dirty="0" err="1"/>
              <a:t>det</a:t>
            </a:r>
            <a:r>
              <a:rPr lang="en-US" dirty="0"/>
              <a:t> </a:t>
            </a:r>
            <a:r>
              <a:rPr lang="en-US" dirty="0" err="1"/>
              <a:t>er</a:t>
            </a:r>
            <a:r>
              <a:rPr lang="en-US" dirty="0"/>
              <a:t> </a:t>
            </a:r>
            <a:r>
              <a:rPr lang="en-US" dirty="0" err="1"/>
              <a:t>sikkert</a:t>
            </a:r>
            <a:r>
              <a:rPr lang="en-US" dirty="0"/>
              <a:t> </a:t>
            </a:r>
            <a:r>
              <a:rPr lang="en-US" dirty="0" err="1"/>
              <a:t>en</a:t>
            </a:r>
            <a:r>
              <a:rPr lang="en-US" dirty="0"/>
              <a:t> </a:t>
            </a:r>
            <a:r>
              <a:rPr lang="en-US" dirty="0" err="1"/>
              <a:t>grunn</a:t>
            </a:r>
            <a:r>
              <a:rPr lang="en-US" dirty="0"/>
              <a:t> </a:t>
            </a:r>
            <a:r>
              <a:rPr lang="en-US" dirty="0" err="1"/>
              <a:t>til</a:t>
            </a:r>
            <a:r>
              <a:rPr lang="en-US" dirty="0"/>
              <a:t> at </a:t>
            </a:r>
            <a:r>
              <a:rPr lang="en-US" dirty="0" err="1"/>
              <a:t>denne</a:t>
            </a:r>
            <a:r>
              <a:rPr lang="en-US" dirty="0"/>
              <a:t> </a:t>
            </a:r>
            <a:r>
              <a:rPr lang="en-US" dirty="0" err="1"/>
              <a:t>ble</a:t>
            </a:r>
            <a:r>
              <a:rPr lang="en-US" dirty="0"/>
              <a:t> </a:t>
            </a:r>
            <a:r>
              <a:rPr lang="en-US" dirty="0" err="1"/>
              <a:t>valgt</a:t>
            </a:r>
            <a:r>
              <a:rPr lang="en-US" dirty="0"/>
              <a:t> </a:t>
            </a:r>
            <a:r>
              <a:rPr lang="en-US" dirty="0" err="1"/>
              <a:t>fremfor</a:t>
            </a:r>
            <a:r>
              <a:rPr lang="en-US" dirty="0"/>
              <a:t> </a:t>
            </a:r>
            <a:r>
              <a:rPr lang="en-US" dirty="0" err="1"/>
              <a:t>andre</a:t>
            </a:r>
            <a:r>
              <a:rPr lang="en-US" dirty="0"/>
              <a:t> </a:t>
            </a:r>
            <a:r>
              <a:rPr lang="en-US" dirty="0" err="1"/>
              <a:t>løsninger</a:t>
            </a:r>
            <a:endParaRPr lang="nb-NO" baseline="0"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13</a:t>
            </a:fld>
            <a:endParaRPr lang="nb-NO"/>
          </a:p>
        </p:txBody>
      </p:sp>
    </p:spTree>
    <p:extLst>
      <p:ext uri="{BB962C8B-B14F-4D97-AF65-F5344CB8AC3E}">
        <p14:creationId xmlns:p14="http://schemas.microsoft.com/office/powerpoint/2010/main" val="42637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Privat enebolig oppført til meg selv, tegnet av </a:t>
            </a:r>
            <a:r>
              <a:rPr lang="nb-NO" baseline="0" dirty="0" err="1"/>
              <a:t>Verte</a:t>
            </a:r>
            <a:r>
              <a:rPr lang="nb-NO" baseline="0" dirty="0"/>
              <a:t> som er godt representert her i dag</a:t>
            </a:r>
          </a:p>
          <a:p>
            <a:pPr marL="171450" indent="-171450">
              <a:buFont typeface="Arial" panose="020B0604020202020204" pitchFamily="34" charset="0"/>
              <a:buChar char="•"/>
            </a:pPr>
            <a:r>
              <a:rPr lang="nb-NO" baseline="0" dirty="0"/>
              <a:t>I tillegg til å skape en funksjonell bolig for meg og min familie hadde jeg også stort fokus på miljø og energisparing. Boligen er derfor bygget som </a:t>
            </a:r>
            <a:r>
              <a:rPr lang="nb-NO" baseline="0" dirty="0" err="1"/>
              <a:t>passivhus</a:t>
            </a:r>
            <a:r>
              <a:rPr lang="nb-NO" baseline="0" dirty="0"/>
              <a:t> og har alternativ energikilde som primæroppvarming.</a:t>
            </a:r>
          </a:p>
          <a:p>
            <a:pPr marL="171450" indent="-171450">
              <a:buFont typeface="Arial" panose="020B0604020202020204" pitchFamily="34" charset="0"/>
              <a:buChar char="•"/>
            </a:pPr>
            <a:r>
              <a:rPr lang="nb-NO" baseline="0" dirty="0"/>
              <a:t>Kunne sikkert sagt mye om løsninger og valg som følge av at boligen er bygget som </a:t>
            </a:r>
            <a:r>
              <a:rPr lang="nb-NO" baseline="0" dirty="0" err="1"/>
              <a:t>passivhus</a:t>
            </a:r>
            <a:r>
              <a:rPr lang="nb-NO" baseline="0" dirty="0"/>
              <a:t> men fokuset i dag er på energikilden. </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14</a:t>
            </a:fld>
            <a:endParaRPr lang="nb-NO"/>
          </a:p>
        </p:txBody>
      </p:sp>
    </p:spTree>
    <p:extLst>
      <p:ext uri="{BB962C8B-B14F-4D97-AF65-F5344CB8AC3E}">
        <p14:creationId xmlns:p14="http://schemas.microsoft.com/office/powerpoint/2010/main" val="1288513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Boligen er oppført i 2013 og har totalt 450 m2 oppvarmet areal, fordelt på </a:t>
            </a:r>
            <a:r>
              <a:rPr lang="nb-NO" baseline="0" dirty="0" err="1"/>
              <a:t>hovedbolig</a:t>
            </a:r>
            <a:r>
              <a:rPr lang="nb-NO" baseline="0" dirty="0"/>
              <a:t>, to leiligheter, oppvarmet garasje og oppvarmede boder/hobbyrom.</a:t>
            </a:r>
          </a:p>
          <a:p>
            <a:pPr marL="171450" indent="-171450">
              <a:buFont typeface="Arial" panose="020B0604020202020204" pitchFamily="34" charset="0"/>
              <a:buChar char="•"/>
            </a:pPr>
            <a:r>
              <a:rPr lang="nb-NO" baseline="0" dirty="0"/>
              <a:t>Varmeanlegget er et vannbårent gulvvarmeanlegg med vann/vann varmepumpe. I tillegg til oppvarming forvarmer også anlegget alt varmt tappevann til hele boligen. </a:t>
            </a:r>
          </a:p>
          <a:p>
            <a:pPr marL="171450" indent="-171450">
              <a:buFont typeface="Arial" panose="020B0604020202020204" pitchFamily="34" charset="0"/>
              <a:buChar char="•"/>
            </a:pPr>
            <a:r>
              <a:rPr lang="nb-NO" baseline="0" dirty="0"/>
              <a:t>Primærsiden består av et lukket bergvarmesystem med to fjellbrønner som hver er 180 meter dype. Disse ligger med en avstand på </a:t>
            </a:r>
            <a:r>
              <a:rPr lang="nb-NO" baseline="0" dirty="0" err="1"/>
              <a:t>ca</a:t>
            </a:r>
            <a:r>
              <a:rPr lang="nb-NO" baseline="0" dirty="0"/>
              <a:t> 50 meter for å sikre at en får full effekt av brønnene og at de ikke nedkjøles av hverandre</a:t>
            </a:r>
          </a:p>
          <a:p>
            <a:pPr marL="171450" indent="-171450">
              <a:buFont typeface="Arial" panose="020B0604020202020204" pitchFamily="34" charset="0"/>
              <a:buChar char="•"/>
            </a:pPr>
            <a:r>
              <a:rPr lang="nb-NO" baseline="0" dirty="0"/>
              <a:t>Brønnene hadde i utgangspunktet ikke trengt å være mer enn </a:t>
            </a:r>
            <a:r>
              <a:rPr lang="nb-NO" baseline="0" dirty="0" err="1"/>
              <a:t>ca</a:t>
            </a:r>
            <a:r>
              <a:rPr lang="nb-NO" baseline="0" dirty="0"/>
              <a:t> 140 meter hver men </a:t>
            </a:r>
            <a:r>
              <a:rPr lang="nb-NO" baseline="0" dirty="0" err="1"/>
              <a:t>pga</a:t>
            </a:r>
            <a:r>
              <a:rPr lang="nb-NO" baseline="0" dirty="0"/>
              <a:t> mindre grunnvannstilsig i berget enn forventet måtte det bores dypere slik at en fikk nok effekt til varmepumpen.</a:t>
            </a:r>
          </a:p>
          <a:p>
            <a:pPr marL="171450" indent="-171450">
              <a:buFont typeface="Arial" panose="020B0604020202020204" pitchFamily="34" charset="0"/>
              <a:buChar char="•"/>
            </a:pPr>
            <a:r>
              <a:rPr lang="nb-NO" baseline="0" dirty="0"/>
              <a:t>Grunnen til at </a:t>
            </a:r>
            <a:r>
              <a:rPr lang="nb-NO" baseline="0" dirty="0" err="1"/>
              <a:t>bergvarme</a:t>
            </a:r>
            <a:r>
              <a:rPr lang="nb-NO" baseline="0" dirty="0"/>
              <a:t> ble valgt i dette prosjektet er at huset står rett på fjell. Dette gir en svært liten usikkerhet i forhold til etablering av brønnene. Den eneste usikkerheten var som nevnt grunnvannstilsiget, men konsekvensen var kun at vi måtte litt dypere. Ingen av borehullene eller røranlegget som går til disse er synlig over terreng </a:t>
            </a:r>
          </a:p>
          <a:p>
            <a:pPr marL="171450" indent="-171450">
              <a:buFont typeface="Arial" panose="020B0604020202020204" pitchFamily="34" charset="0"/>
              <a:buChar char="•"/>
            </a:pPr>
            <a:r>
              <a:rPr lang="nb-NO" baseline="0" dirty="0"/>
              <a:t>Sekundærsiden består av en vann/vann varmepumpe som leverer 10,7 kW. Dette gir en dekningsgrad av energibehovet på </a:t>
            </a:r>
            <a:r>
              <a:rPr lang="nb-NO" baseline="0" dirty="0" err="1"/>
              <a:t>ca</a:t>
            </a:r>
            <a:r>
              <a:rPr lang="nb-NO" baseline="0" dirty="0"/>
              <a:t> 85%. I tillegg er det en el-kolbe i akkumulatortanken på 5 kW som tar spisslast og fungerer som </a:t>
            </a:r>
            <a:r>
              <a:rPr lang="nb-NO" baseline="0" dirty="0" err="1"/>
              <a:t>backup</a:t>
            </a:r>
            <a:endParaRPr lang="nb-NO" baseline="0" dirty="0"/>
          </a:p>
          <a:p>
            <a:pPr marL="171450" indent="-171450">
              <a:buFont typeface="Arial" panose="020B0604020202020204" pitchFamily="34" charset="0"/>
              <a:buChar char="•"/>
            </a:pPr>
            <a:r>
              <a:rPr lang="nb-NO" baseline="0" dirty="0"/>
              <a:t>Et viktig element i ethvert slikt anlegg er styringen. I tillegg til varmepumpens internstyring der </a:t>
            </a:r>
            <a:r>
              <a:rPr lang="nb-NO" baseline="0" dirty="0" err="1"/>
              <a:t>varmekurven</a:t>
            </a:r>
            <a:r>
              <a:rPr lang="nb-NO" baseline="0" dirty="0"/>
              <a:t> reguleres etter utetemperaturen, styres hele huset av Smarthusteknologien </a:t>
            </a:r>
            <a:r>
              <a:rPr lang="nb-NO" baseline="0" dirty="0" err="1"/>
              <a:t>xComfort</a:t>
            </a:r>
            <a:r>
              <a:rPr lang="nb-NO" baseline="0" dirty="0"/>
              <a:t>. Denne regulerer alt fra varme/ventilasjon, til lys og solskjerming. </a:t>
            </a:r>
            <a:r>
              <a:rPr lang="nb-NO" baseline="0" dirty="0" err="1"/>
              <a:t>xComfort</a:t>
            </a:r>
            <a:r>
              <a:rPr lang="nb-NO" baseline="0" dirty="0"/>
              <a:t> har i tillegg en </a:t>
            </a:r>
            <a:r>
              <a:rPr lang="nb-NO" baseline="0" dirty="0" err="1"/>
              <a:t>appstyring</a:t>
            </a:r>
            <a:r>
              <a:rPr lang="nb-NO" baseline="0" dirty="0"/>
              <a:t> som heter </a:t>
            </a:r>
            <a:r>
              <a:rPr lang="nb-NO" baseline="0" dirty="0" err="1"/>
              <a:t>Sensio</a:t>
            </a:r>
            <a:r>
              <a:rPr lang="nb-NO" baseline="0" dirty="0"/>
              <a:t>. Denne gir tilgang til å fjernstyre boligen.</a:t>
            </a:r>
          </a:p>
          <a:p>
            <a:pPr marL="171450" indent="-171450">
              <a:buFont typeface="Arial" panose="020B0604020202020204" pitchFamily="34" charset="0"/>
              <a:buChar char="•"/>
            </a:pPr>
            <a:r>
              <a:rPr lang="nb-NO" baseline="0" dirty="0"/>
              <a:t>Investeringskostnaden er som dere ser en god del høyere enn på næringsbyggene. Dette skyldes i hovedsak at arealet er en del mindre og at bergvarmebrønnene er mye dyrere å etablere enn for eksempel et grunnvannsreservoar eller et luft/vann anlegg. Dog, som jeg skal komme tilbake til litt senere er virkningsgraden av dette anlegget en del høyere enn de andre løsningene.</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15</a:t>
            </a:fld>
            <a:endParaRPr lang="nb-NO"/>
          </a:p>
        </p:txBody>
      </p:sp>
    </p:spTree>
    <p:extLst>
      <p:ext uri="{BB962C8B-B14F-4D97-AF65-F5344CB8AC3E}">
        <p14:creationId xmlns:p14="http://schemas.microsoft.com/office/powerpoint/2010/main" val="77320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81FF8B0-CBBA-4A49-AC11-1010366B540F}" type="slidenum">
              <a:rPr lang="nb-NO" smtClean="0"/>
              <a:t>16</a:t>
            </a:fld>
            <a:endParaRPr lang="nb-NO"/>
          </a:p>
        </p:txBody>
      </p:sp>
    </p:spTree>
    <p:extLst>
      <p:ext uri="{BB962C8B-B14F-4D97-AF65-F5344CB8AC3E}">
        <p14:creationId xmlns:p14="http://schemas.microsoft.com/office/powerpoint/2010/main" val="4083565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dirty="0" err="1"/>
              <a:t>Erfaringer</a:t>
            </a:r>
            <a:r>
              <a:rPr lang="en-US" dirty="0"/>
              <a:t> </a:t>
            </a:r>
            <a:r>
              <a:rPr lang="en-US" dirty="0" err="1"/>
              <a:t>så</a:t>
            </a:r>
            <a:r>
              <a:rPr lang="en-US" dirty="0"/>
              <a:t> </a:t>
            </a:r>
            <a:r>
              <a:rPr lang="en-US" dirty="0" err="1"/>
              <a:t>langt</a:t>
            </a:r>
            <a:r>
              <a:rPr lang="en-US" dirty="0"/>
              <a:t>:</a:t>
            </a:r>
          </a:p>
          <a:p>
            <a:pPr marL="171450" indent="-171450">
              <a:buFont typeface="Arial" panose="020B0604020202020204" pitchFamily="34" charset="0"/>
              <a:buChar char="•"/>
            </a:pPr>
            <a:r>
              <a:rPr lang="en-US" dirty="0"/>
              <a:t>God </a:t>
            </a:r>
            <a:r>
              <a:rPr lang="en-US" dirty="0" err="1"/>
              <a:t>kontroll</a:t>
            </a:r>
            <a:r>
              <a:rPr lang="en-US" dirty="0"/>
              <a:t> </a:t>
            </a:r>
            <a:r>
              <a:rPr lang="en-US" dirty="0" err="1"/>
              <a:t>på</a:t>
            </a:r>
            <a:r>
              <a:rPr lang="en-US" dirty="0"/>
              <a:t> </a:t>
            </a:r>
            <a:r>
              <a:rPr lang="en-US" dirty="0" err="1"/>
              <a:t>grunnforholdene</a:t>
            </a:r>
            <a:r>
              <a:rPr lang="en-US" dirty="0"/>
              <a:t> </a:t>
            </a:r>
            <a:r>
              <a:rPr lang="en-US" dirty="0" err="1"/>
              <a:t>gav</a:t>
            </a:r>
            <a:r>
              <a:rPr lang="en-US" dirty="0"/>
              <a:t> </a:t>
            </a:r>
            <a:r>
              <a:rPr lang="en-US" dirty="0" err="1"/>
              <a:t>riktig</a:t>
            </a:r>
            <a:r>
              <a:rPr lang="en-US" dirty="0"/>
              <a:t> </a:t>
            </a:r>
            <a:r>
              <a:rPr lang="en-US" dirty="0" err="1"/>
              <a:t>løsning</a:t>
            </a:r>
            <a:r>
              <a:rPr lang="en-US" dirty="0"/>
              <a:t>. </a:t>
            </a:r>
            <a:r>
              <a:rPr lang="en-US" dirty="0" err="1"/>
              <a:t>Selv</a:t>
            </a:r>
            <a:r>
              <a:rPr lang="en-US" dirty="0"/>
              <a:t> om </a:t>
            </a:r>
            <a:r>
              <a:rPr lang="en-US" dirty="0" err="1"/>
              <a:t>borehullene</a:t>
            </a:r>
            <a:r>
              <a:rPr lang="en-US" dirty="0"/>
              <a:t> matte bores </a:t>
            </a:r>
            <a:r>
              <a:rPr lang="en-US" dirty="0" err="1"/>
              <a:t>litt</a:t>
            </a:r>
            <a:r>
              <a:rPr lang="en-US" dirty="0"/>
              <a:t> </a:t>
            </a:r>
            <a:r>
              <a:rPr lang="en-US" dirty="0" err="1"/>
              <a:t>dypere</a:t>
            </a:r>
            <a:r>
              <a:rPr lang="en-US" dirty="0"/>
              <a:t> </a:t>
            </a:r>
            <a:r>
              <a:rPr lang="en-US" dirty="0" err="1"/>
              <a:t>en</a:t>
            </a:r>
            <a:r>
              <a:rPr lang="en-US" dirty="0"/>
              <a:t> </a:t>
            </a:r>
            <a:r>
              <a:rPr lang="en-US" dirty="0" err="1"/>
              <a:t>først</a:t>
            </a:r>
            <a:r>
              <a:rPr lang="en-US" dirty="0"/>
              <a:t> </a:t>
            </a:r>
            <a:r>
              <a:rPr lang="en-US" dirty="0" err="1"/>
              <a:t>antatt</a:t>
            </a:r>
            <a:r>
              <a:rPr lang="en-US" dirty="0"/>
              <a:t> </a:t>
            </a:r>
            <a:r>
              <a:rPr lang="en-US" dirty="0" err="1"/>
              <a:t>så</a:t>
            </a:r>
            <a:r>
              <a:rPr lang="en-US" dirty="0"/>
              <a:t> </a:t>
            </a:r>
            <a:r>
              <a:rPr lang="en-US" dirty="0" err="1"/>
              <a:t>må</a:t>
            </a:r>
            <a:r>
              <a:rPr lang="en-US" dirty="0"/>
              <a:t> </a:t>
            </a:r>
            <a:r>
              <a:rPr lang="en-US" dirty="0" err="1"/>
              <a:t>jeg</a:t>
            </a:r>
            <a:r>
              <a:rPr lang="en-US" dirty="0"/>
              <a:t> </a:t>
            </a:r>
            <a:r>
              <a:rPr lang="en-US" dirty="0" err="1"/>
              <a:t>kunne</a:t>
            </a:r>
            <a:r>
              <a:rPr lang="en-US" dirty="0"/>
              <a:t> </a:t>
            </a:r>
            <a:r>
              <a:rPr lang="en-US" dirty="0" err="1"/>
              <a:t>si</a:t>
            </a:r>
            <a:r>
              <a:rPr lang="en-US" dirty="0"/>
              <a:t> at vi </a:t>
            </a:r>
            <a:r>
              <a:rPr lang="en-US" dirty="0" err="1"/>
              <a:t>lykkes</a:t>
            </a:r>
            <a:r>
              <a:rPr lang="en-US" dirty="0"/>
              <a:t> med </a:t>
            </a:r>
            <a:r>
              <a:rPr lang="en-US" dirty="0" err="1"/>
              <a:t>valg</a:t>
            </a:r>
            <a:r>
              <a:rPr lang="en-US" dirty="0"/>
              <a:t> </a:t>
            </a:r>
            <a:r>
              <a:rPr lang="en-US" dirty="0" err="1"/>
              <a:t>av</a:t>
            </a:r>
            <a:r>
              <a:rPr lang="en-US" dirty="0"/>
              <a:t> </a:t>
            </a:r>
            <a:r>
              <a:rPr lang="en-US" dirty="0" err="1"/>
              <a:t>løsning</a:t>
            </a:r>
            <a:r>
              <a:rPr lang="en-US" dirty="0"/>
              <a:t>. </a:t>
            </a:r>
            <a:r>
              <a:rPr lang="en-US" dirty="0" err="1"/>
              <a:t>Brønnene</a:t>
            </a:r>
            <a:r>
              <a:rPr lang="en-US" dirty="0"/>
              <a:t> </a:t>
            </a:r>
            <a:r>
              <a:rPr lang="en-US" dirty="0" err="1"/>
              <a:t>har</a:t>
            </a:r>
            <a:r>
              <a:rPr lang="en-US" dirty="0"/>
              <a:t> god </a:t>
            </a:r>
            <a:r>
              <a:rPr lang="en-US" dirty="0" err="1"/>
              <a:t>kapasitet</a:t>
            </a:r>
            <a:r>
              <a:rPr lang="en-US" dirty="0"/>
              <a:t> </a:t>
            </a:r>
            <a:r>
              <a:rPr lang="en-US" dirty="0" err="1"/>
              <a:t>og</a:t>
            </a:r>
            <a:r>
              <a:rPr lang="en-US" dirty="0"/>
              <a:t> </a:t>
            </a:r>
            <a:r>
              <a:rPr lang="en-US" dirty="0" err="1"/>
              <a:t>selv</a:t>
            </a:r>
            <a:r>
              <a:rPr lang="en-US" dirty="0"/>
              <a:t> om vi I de </a:t>
            </a:r>
            <a:r>
              <a:rPr lang="en-US" dirty="0" err="1"/>
              <a:t>kaldeste</a:t>
            </a:r>
            <a:r>
              <a:rPr lang="en-US" dirty="0"/>
              <a:t> </a:t>
            </a:r>
            <a:r>
              <a:rPr lang="en-US" dirty="0" err="1"/>
              <a:t>periodene</a:t>
            </a:r>
            <a:r>
              <a:rPr lang="en-US" dirty="0"/>
              <a:t> </a:t>
            </a:r>
            <a:r>
              <a:rPr lang="en-US" dirty="0" err="1"/>
              <a:t>har</a:t>
            </a:r>
            <a:r>
              <a:rPr lang="en-US" dirty="0"/>
              <a:t> </a:t>
            </a:r>
            <a:r>
              <a:rPr lang="en-US" dirty="0" err="1"/>
              <a:t>opplevd</a:t>
            </a:r>
            <a:r>
              <a:rPr lang="en-US" dirty="0"/>
              <a:t> å </a:t>
            </a:r>
            <a:r>
              <a:rPr lang="en-US" dirty="0" err="1"/>
              <a:t>få</a:t>
            </a:r>
            <a:r>
              <a:rPr lang="en-US" dirty="0"/>
              <a:t> </a:t>
            </a:r>
            <a:r>
              <a:rPr lang="en-US" dirty="0" err="1"/>
              <a:t>minusgrader</a:t>
            </a:r>
            <a:r>
              <a:rPr lang="en-US" dirty="0"/>
              <a:t> </a:t>
            </a:r>
            <a:r>
              <a:rPr lang="en-US" dirty="0" err="1"/>
              <a:t>på</a:t>
            </a:r>
            <a:r>
              <a:rPr lang="en-US" dirty="0"/>
              <a:t> </a:t>
            </a:r>
            <a:r>
              <a:rPr lang="en-US" dirty="0" err="1"/>
              <a:t>energibæreren</a:t>
            </a:r>
            <a:r>
              <a:rPr lang="en-US" dirty="0"/>
              <a:t> </a:t>
            </a:r>
            <a:r>
              <a:rPr lang="en-US" dirty="0" err="1"/>
              <a:t>fra</a:t>
            </a:r>
            <a:r>
              <a:rPr lang="en-US" dirty="0"/>
              <a:t> </a:t>
            </a:r>
            <a:r>
              <a:rPr lang="en-US" dirty="0" err="1"/>
              <a:t>brønnen</a:t>
            </a:r>
            <a:r>
              <a:rPr lang="en-US" dirty="0"/>
              <a:t> </a:t>
            </a:r>
            <a:r>
              <a:rPr lang="en-US" dirty="0" err="1"/>
              <a:t>leverer</a:t>
            </a:r>
            <a:r>
              <a:rPr lang="en-US" dirty="0"/>
              <a:t> </a:t>
            </a:r>
            <a:r>
              <a:rPr lang="en-US" dirty="0" err="1"/>
              <a:t>varmepumpen</a:t>
            </a:r>
            <a:r>
              <a:rPr lang="en-US" dirty="0"/>
              <a:t> </a:t>
            </a:r>
            <a:r>
              <a:rPr lang="en-US" dirty="0" err="1"/>
              <a:t>en</a:t>
            </a:r>
            <a:r>
              <a:rPr lang="en-US" dirty="0"/>
              <a:t> god COP.</a:t>
            </a:r>
          </a:p>
          <a:p>
            <a:pPr marL="171450" indent="-171450">
              <a:buFont typeface="Arial" panose="020B0604020202020204" pitchFamily="34" charset="0"/>
              <a:buChar char="•"/>
            </a:pPr>
            <a:r>
              <a:rPr lang="en-US" dirty="0" err="1"/>
              <a:t>Anlegget</a:t>
            </a:r>
            <a:r>
              <a:rPr lang="en-US" dirty="0"/>
              <a:t> </a:t>
            </a:r>
            <a:r>
              <a:rPr lang="en-US" dirty="0" err="1"/>
              <a:t>har</a:t>
            </a:r>
            <a:r>
              <a:rPr lang="en-US" dirty="0"/>
              <a:t> </a:t>
            </a:r>
            <a:r>
              <a:rPr lang="en-US" dirty="0" err="1"/>
              <a:t>vært</a:t>
            </a:r>
            <a:r>
              <a:rPr lang="en-US" dirty="0"/>
              <a:t> </a:t>
            </a:r>
            <a:r>
              <a:rPr lang="en-US" dirty="0" err="1"/>
              <a:t>svært</a:t>
            </a:r>
            <a:r>
              <a:rPr lang="en-US" dirty="0"/>
              <a:t> </a:t>
            </a:r>
            <a:r>
              <a:rPr lang="en-US" dirty="0" err="1"/>
              <a:t>driftssikert</a:t>
            </a:r>
            <a:r>
              <a:rPr lang="en-US" dirty="0"/>
              <a:t>. </a:t>
            </a:r>
            <a:r>
              <a:rPr lang="en-US" dirty="0" err="1"/>
              <a:t>Siden</a:t>
            </a:r>
            <a:r>
              <a:rPr lang="en-US" dirty="0"/>
              <a:t> 2013 </a:t>
            </a:r>
            <a:r>
              <a:rPr lang="en-US" dirty="0" err="1"/>
              <a:t>har</a:t>
            </a:r>
            <a:r>
              <a:rPr lang="en-US" dirty="0"/>
              <a:t> </a:t>
            </a:r>
            <a:r>
              <a:rPr lang="en-US" dirty="0" err="1"/>
              <a:t>det</a:t>
            </a:r>
            <a:r>
              <a:rPr lang="en-US" dirty="0"/>
              <a:t> </a:t>
            </a:r>
            <a:r>
              <a:rPr lang="en-US" dirty="0" err="1"/>
              <a:t>ikke</a:t>
            </a:r>
            <a:r>
              <a:rPr lang="en-US" dirty="0"/>
              <a:t> </a:t>
            </a:r>
            <a:r>
              <a:rPr lang="en-US" dirty="0" err="1"/>
              <a:t>vært</a:t>
            </a:r>
            <a:r>
              <a:rPr lang="en-US" dirty="0"/>
              <a:t> </a:t>
            </a:r>
            <a:r>
              <a:rPr lang="en-US" dirty="0" err="1"/>
              <a:t>en</a:t>
            </a:r>
            <a:r>
              <a:rPr lang="en-US" dirty="0"/>
              <a:t> </a:t>
            </a:r>
            <a:r>
              <a:rPr lang="en-US" dirty="0" err="1"/>
              <a:t>driftsstans</a:t>
            </a:r>
            <a:r>
              <a:rPr lang="en-US" dirty="0"/>
              <a:t>. </a:t>
            </a:r>
          </a:p>
          <a:p>
            <a:pPr marL="171450" indent="-171450">
              <a:buFont typeface="Arial" panose="020B0604020202020204" pitchFamily="34" charset="0"/>
              <a:buChar char="•"/>
            </a:pPr>
            <a:r>
              <a:rPr lang="en-US" dirty="0" err="1"/>
              <a:t>Ettersynet</a:t>
            </a:r>
            <a:r>
              <a:rPr lang="en-US" dirty="0"/>
              <a:t> </a:t>
            </a:r>
            <a:r>
              <a:rPr lang="en-US" dirty="0" err="1"/>
              <a:t>er</a:t>
            </a:r>
            <a:r>
              <a:rPr lang="en-US" dirty="0"/>
              <a:t> </a:t>
            </a:r>
            <a:r>
              <a:rPr lang="en-US" dirty="0" err="1"/>
              <a:t>svært</a:t>
            </a:r>
            <a:r>
              <a:rPr lang="en-US" dirty="0"/>
              <a:t> </a:t>
            </a:r>
            <a:r>
              <a:rPr lang="en-US" dirty="0" err="1"/>
              <a:t>enkelt</a:t>
            </a:r>
            <a:r>
              <a:rPr lang="en-US" dirty="0"/>
              <a:t>. </a:t>
            </a:r>
            <a:r>
              <a:rPr lang="en-US" dirty="0" err="1"/>
              <a:t>Etter</a:t>
            </a:r>
            <a:r>
              <a:rPr lang="en-US" dirty="0"/>
              <a:t> </a:t>
            </a:r>
            <a:r>
              <a:rPr lang="en-US" dirty="0" err="1"/>
              <a:t>lengere</a:t>
            </a:r>
            <a:r>
              <a:rPr lang="en-US" dirty="0"/>
              <a:t> </a:t>
            </a:r>
            <a:r>
              <a:rPr lang="en-US" dirty="0" err="1"/>
              <a:t>stillstand</a:t>
            </a:r>
            <a:r>
              <a:rPr lang="en-US" dirty="0"/>
              <a:t> </a:t>
            </a:r>
            <a:r>
              <a:rPr lang="en-US" dirty="0" err="1"/>
              <a:t>på</a:t>
            </a:r>
            <a:r>
              <a:rPr lang="en-US" dirty="0"/>
              <a:t> </a:t>
            </a:r>
            <a:r>
              <a:rPr lang="en-US" dirty="0" err="1"/>
              <a:t>anlegget</a:t>
            </a:r>
            <a:r>
              <a:rPr lang="en-US" dirty="0"/>
              <a:t> (</a:t>
            </a:r>
            <a:r>
              <a:rPr lang="en-US" dirty="0" err="1"/>
              <a:t>sommerhalvåret</a:t>
            </a:r>
            <a:r>
              <a:rPr lang="en-US" dirty="0"/>
              <a:t>) </a:t>
            </a:r>
            <a:r>
              <a:rPr lang="en-US" dirty="0" err="1"/>
              <a:t>kan</a:t>
            </a:r>
            <a:r>
              <a:rPr lang="en-US" dirty="0"/>
              <a:t> man </a:t>
            </a:r>
            <a:r>
              <a:rPr lang="en-US" dirty="0" err="1"/>
              <a:t>oppleve</a:t>
            </a:r>
            <a:r>
              <a:rPr lang="en-US" dirty="0"/>
              <a:t> </a:t>
            </a:r>
            <a:r>
              <a:rPr lang="en-US" dirty="0" err="1"/>
              <a:t>litt</a:t>
            </a:r>
            <a:r>
              <a:rPr lang="en-US" dirty="0"/>
              <a:t> </a:t>
            </a:r>
            <a:r>
              <a:rPr lang="en-US" dirty="0" err="1"/>
              <a:t>trykkfall</a:t>
            </a:r>
            <a:r>
              <a:rPr lang="en-US" dirty="0"/>
              <a:t> I </a:t>
            </a:r>
            <a:r>
              <a:rPr lang="en-US" dirty="0" err="1"/>
              <a:t>røranlegget</a:t>
            </a:r>
            <a:r>
              <a:rPr lang="en-US" dirty="0"/>
              <a:t>. </a:t>
            </a:r>
            <a:r>
              <a:rPr lang="en-US" dirty="0" err="1"/>
              <a:t>Dette</a:t>
            </a:r>
            <a:r>
              <a:rPr lang="en-US" dirty="0"/>
              <a:t> </a:t>
            </a:r>
            <a:r>
              <a:rPr lang="en-US" dirty="0" err="1"/>
              <a:t>løses</a:t>
            </a:r>
            <a:r>
              <a:rPr lang="en-US" dirty="0"/>
              <a:t> </a:t>
            </a:r>
            <a:r>
              <a:rPr lang="en-US" dirty="0" err="1"/>
              <a:t>enkelt</a:t>
            </a:r>
            <a:r>
              <a:rPr lang="en-US" dirty="0"/>
              <a:t> med </a:t>
            </a:r>
            <a:r>
              <a:rPr lang="en-US" dirty="0" err="1"/>
              <a:t>litt</a:t>
            </a:r>
            <a:r>
              <a:rPr lang="en-US" dirty="0"/>
              <a:t> </a:t>
            </a:r>
            <a:r>
              <a:rPr lang="en-US" dirty="0" err="1"/>
              <a:t>etterfylling</a:t>
            </a:r>
            <a:r>
              <a:rPr lang="en-US" dirty="0"/>
              <a:t> </a:t>
            </a:r>
            <a:r>
              <a:rPr lang="en-US" dirty="0" err="1"/>
              <a:t>av</a:t>
            </a:r>
            <a:r>
              <a:rPr lang="en-US" dirty="0"/>
              <a:t> </a:t>
            </a:r>
            <a:r>
              <a:rPr lang="en-US" dirty="0" err="1"/>
              <a:t>kjøleveske</a:t>
            </a:r>
            <a:r>
              <a:rPr lang="en-US" dirty="0"/>
              <a:t>.</a:t>
            </a:r>
          </a:p>
          <a:p>
            <a:pPr marL="171450" indent="-171450">
              <a:buFont typeface="Arial" panose="020B0604020202020204" pitchFamily="34" charset="0"/>
              <a:buChar char="•"/>
            </a:pPr>
            <a:r>
              <a:rPr lang="en-US" dirty="0" err="1"/>
              <a:t>Svært</a:t>
            </a:r>
            <a:r>
              <a:rPr lang="en-US" dirty="0"/>
              <a:t> god </a:t>
            </a:r>
            <a:r>
              <a:rPr lang="en-US" dirty="0" err="1"/>
              <a:t>gjennomsnitts</a:t>
            </a:r>
            <a:r>
              <a:rPr lang="en-US" dirty="0"/>
              <a:t> COP. </a:t>
            </a:r>
            <a:r>
              <a:rPr lang="en-US" dirty="0" err="1"/>
              <a:t>Bergvarme</a:t>
            </a:r>
            <a:r>
              <a:rPr lang="en-US" dirty="0"/>
              <a:t> med </a:t>
            </a:r>
            <a:r>
              <a:rPr lang="en-US" dirty="0" err="1"/>
              <a:t>veldig</a:t>
            </a:r>
            <a:r>
              <a:rPr lang="en-US" dirty="0"/>
              <a:t> </a:t>
            </a:r>
            <a:r>
              <a:rPr lang="en-US" dirty="0" err="1"/>
              <a:t>stabil</a:t>
            </a:r>
            <a:r>
              <a:rPr lang="en-US" dirty="0"/>
              <a:t> temperature (+/- 5 grader) </a:t>
            </a:r>
            <a:r>
              <a:rPr lang="en-US" dirty="0" err="1"/>
              <a:t>gir</a:t>
            </a:r>
            <a:r>
              <a:rPr lang="en-US" dirty="0"/>
              <a:t> </a:t>
            </a:r>
            <a:r>
              <a:rPr lang="en-US" dirty="0" err="1"/>
              <a:t>liten</a:t>
            </a:r>
            <a:r>
              <a:rPr lang="en-US" dirty="0"/>
              <a:t> </a:t>
            </a:r>
            <a:r>
              <a:rPr lang="en-US" dirty="0" err="1"/>
              <a:t>løftehøyde</a:t>
            </a:r>
            <a:r>
              <a:rPr lang="en-US" dirty="0"/>
              <a:t> </a:t>
            </a:r>
            <a:r>
              <a:rPr lang="en-US" dirty="0" err="1"/>
              <a:t>på</a:t>
            </a:r>
            <a:r>
              <a:rPr lang="en-US" dirty="0"/>
              <a:t> </a:t>
            </a:r>
            <a:r>
              <a:rPr lang="en-US" dirty="0" err="1"/>
              <a:t>vannet</a:t>
            </a:r>
            <a:r>
              <a:rPr lang="en-US" dirty="0"/>
              <a:t>. </a:t>
            </a:r>
            <a:r>
              <a:rPr lang="en-US" dirty="0" err="1"/>
              <a:t>Gulvvarmen</a:t>
            </a:r>
            <a:r>
              <a:rPr lang="en-US" dirty="0"/>
              <a:t> </a:t>
            </a:r>
            <a:r>
              <a:rPr lang="en-US" dirty="0" err="1"/>
              <a:t>sirkulerer</a:t>
            </a:r>
            <a:r>
              <a:rPr lang="en-US" dirty="0"/>
              <a:t> </a:t>
            </a:r>
            <a:r>
              <a:rPr lang="en-US" dirty="0" err="1"/>
              <a:t>ut</a:t>
            </a:r>
            <a:r>
              <a:rPr lang="en-US" dirty="0"/>
              <a:t> </a:t>
            </a:r>
            <a:r>
              <a:rPr lang="en-US" dirty="0" err="1"/>
              <a:t>fra</a:t>
            </a:r>
            <a:r>
              <a:rPr lang="en-US" dirty="0"/>
              <a:t> </a:t>
            </a:r>
            <a:r>
              <a:rPr lang="en-US" dirty="0" err="1"/>
              <a:t>varmepumpen</a:t>
            </a:r>
            <a:r>
              <a:rPr lang="en-US" dirty="0"/>
              <a:t> med </a:t>
            </a:r>
            <a:r>
              <a:rPr lang="en-US" dirty="0" err="1"/>
              <a:t>mellom</a:t>
            </a:r>
            <a:r>
              <a:rPr lang="en-US" dirty="0"/>
              <a:t> 35 </a:t>
            </a:r>
            <a:r>
              <a:rPr lang="en-US" dirty="0" err="1"/>
              <a:t>og</a:t>
            </a:r>
            <a:r>
              <a:rPr lang="en-US" dirty="0"/>
              <a:t> 40 grader </a:t>
            </a:r>
            <a:r>
              <a:rPr lang="en-US" dirty="0" err="1"/>
              <a:t>avhengig</a:t>
            </a:r>
            <a:r>
              <a:rPr lang="en-US" dirty="0"/>
              <a:t> </a:t>
            </a:r>
            <a:r>
              <a:rPr lang="en-US" dirty="0" err="1"/>
              <a:t>av</a:t>
            </a:r>
            <a:r>
              <a:rPr lang="en-US" dirty="0"/>
              <a:t> </a:t>
            </a:r>
            <a:r>
              <a:rPr lang="en-US" dirty="0" err="1"/>
              <a:t>utetemperatur</a:t>
            </a:r>
            <a:r>
              <a:rPr lang="en-US" dirty="0"/>
              <a:t>.</a:t>
            </a:r>
          </a:p>
          <a:p>
            <a:pPr marL="171450" indent="-171450">
              <a:buFont typeface="Arial" panose="020B0604020202020204" pitchFamily="34" charset="0"/>
              <a:buChar char="•"/>
            </a:pPr>
            <a:r>
              <a:rPr lang="en-US" dirty="0" err="1"/>
              <a:t>Gulvvarme</a:t>
            </a:r>
            <a:r>
              <a:rPr lang="en-US" dirty="0"/>
              <a:t> </a:t>
            </a:r>
            <a:r>
              <a:rPr lang="en-US" dirty="0" err="1"/>
              <a:t>gir</a:t>
            </a:r>
            <a:r>
              <a:rPr lang="en-US" dirty="0"/>
              <a:t> </a:t>
            </a:r>
            <a:r>
              <a:rPr lang="en-US" dirty="0" err="1"/>
              <a:t>svært</a:t>
            </a:r>
            <a:r>
              <a:rPr lang="en-US" dirty="0"/>
              <a:t> </a:t>
            </a:r>
            <a:r>
              <a:rPr lang="en-US" dirty="0" err="1"/>
              <a:t>godt</a:t>
            </a:r>
            <a:r>
              <a:rPr lang="en-US" dirty="0"/>
              <a:t> </a:t>
            </a:r>
            <a:r>
              <a:rPr lang="en-US" dirty="0" err="1"/>
              <a:t>inneklima</a:t>
            </a:r>
            <a:r>
              <a:rPr lang="en-US" dirty="0"/>
              <a:t> </a:t>
            </a:r>
            <a:r>
              <a:rPr lang="en-US" dirty="0" err="1"/>
              <a:t>og</a:t>
            </a:r>
            <a:r>
              <a:rPr lang="en-US" dirty="0"/>
              <a:t> </a:t>
            </a:r>
            <a:r>
              <a:rPr lang="en-US" dirty="0" err="1"/>
              <a:t>anlegget</a:t>
            </a:r>
            <a:r>
              <a:rPr lang="en-US" dirty="0"/>
              <a:t> </a:t>
            </a:r>
            <a:r>
              <a:rPr lang="en-US" dirty="0" err="1"/>
              <a:t>avgir</a:t>
            </a:r>
            <a:r>
              <a:rPr lang="en-US" dirty="0"/>
              <a:t> </a:t>
            </a:r>
            <a:r>
              <a:rPr lang="en-US" dirty="0" err="1"/>
              <a:t>nesten</a:t>
            </a:r>
            <a:r>
              <a:rPr lang="en-US" dirty="0"/>
              <a:t> </a:t>
            </a:r>
            <a:r>
              <a:rPr lang="en-US" dirty="0" err="1"/>
              <a:t>ingen</a:t>
            </a:r>
            <a:r>
              <a:rPr lang="en-US" dirty="0"/>
              <a:t> </a:t>
            </a:r>
            <a:r>
              <a:rPr lang="en-US" dirty="0" err="1"/>
              <a:t>støy</a:t>
            </a:r>
            <a:r>
              <a:rPr lang="en-US" dirty="0"/>
              <a:t>. </a:t>
            </a:r>
            <a:r>
              <a:rPr lang="en-US" dirty="0" err="1"/>
              <a:t>Styringssystemet</a:t>
            </a:r>
            <a:r>
              <a:rPr lang="en-US" dirty="0"/>
              <a:t> </a:t>
            </a:r>
            <a:r>
              <a:rPr lang="en-US" dirty="0" err="1"/>
              <a:t>har</a:t>
            </a:r>
            <a:r>
              <a:rPr lang="en-US" dirty="0"/>
              <a:t> </a:t>
            </a:r>
            <a:r>
              <a:rPr lang="en-US" dirty="0" err="1"/>
              <a:t>etter</a:t>
            </a:r>
            <a:r>
              <a:rPr lang="en-US" dirty="0"/>
              <a:t> </a:t>
            </a:r>
            <a:r>
              <a:rPr lang="en-US" dirty="0" err="1"/>
              <a:t>noen</a:t>
            </a:r>
            <a:r>
              <a:rPr lang="en-US" dirty="0"/>
              <a:t> </a:t>
            </a:r>
            <a:r>
              <a:rPr lang="en-US" dirty="0" err="1"/>
              <a:t>små</a:t>
            </a:r>
            <a:r>
              <a:rPr lang="en-US" dirty="0"/>
              <a:t> </a:t>
            </a:r>
            <a:r>
              <a:rPr lang="en-US" dirty="0" err="1"/>
              <a:t>innkjøringsutfordringer</a:t>
            </a:r>
            <a:r>
              <a:rPr lang="en-US" dirty="0"/>
              <a:t> </a:t>
            </a:r>
            <a:r>
              <a:rPr lang="en-US" dirty="0" err="1"/>
              <a:t>fungert</a:t>
            </a:r>
            <a:r>
              <a:rPr lang="en-US" dirty="0"/>
              <a:t> </a:t>
            </a:r>
            <a:r>
              <a:rPr lang="en-US" dirty="0" err="1"/>
              <a:t>veldig</a:t>
            </a:r>
            <a:r>
              <a:rPr lang="en-US" dirty="0"/>
              <a:t> </a:t>
            </a:r>
            <a:r>
              <a:rPr lang="en-US" dirty="0" err="1"/>
              <a:t>stabilt</a:t>
            </a:r>
            <a:r>
              <a:rPr lang="en-US" dirty="0"/>
              <a:t>. </a:t>
            </a:r>
            <a:r>
              <a:rPr lang="en-US" dirty="0" err="1"/>
              <a:t>En</a:t>
            </a:r>
            <a:r>
              <a:rPr lang="en-US" dirty="0"/>
              <a:t> </a:t>
            </a:r>
            <a:r>
              <a:rPr lang="en-US" dirty="0" err="1"/>
              <a:t>fordel</a:t>
            </a:r>
            <a:r>
              <a:rPr lang="en-US" dirty="0"/>
              <a:t> med </a:t>
            </a:r>
            <a:r>
              <a:rPr lang="en-US" dirty="0" err="1"/>
              <a:t>gulvvarme</a:t>
            </a:r>
            <a:r>
              <a:rPr lang="en-US" dirty="0"/>
              <a:t> </a:t>
            </a:r>
            <a:r>
              <a:rPr lang="en-US" dirty="0" err="1"/>
              <a:t>er</a:t>
            </a:r>
            <a:r>
              <a:rPr lang="en-US" dirty="0"/>
              <a:t> at man </a:t>
            </a:r>
            <a:r>
              <a:rPr lang="en-US" dirty="0" err="1"/>
              <a:t>kan</a:t>
            </a:r>
            <a:r>
              <a:rPr lang="en-US" dirty="0"/>
              <a:t> </a:t>
            </a:r>
            <a:r>
              <a:rPr lang="en-US" dirty="0" err="1"/>
              <a:t>senke</a:t>
            </a:r>
            <a:r>
              <a:rPr lang="en-US" dirty="0"/>
              <a:t> </a:t>
            </a:r>
            <a:r>
              <a:rPr lang="en-US" dirty="0" err="1"/>
              <a:t>reell</a:t>
            </a:r>
            <a:r>
              <a:rPr lang="en-US" dirty="0"/>
              <a:t> </a:t>
            </a:r>
            <a:r>
              <a:rPr lang="en-US" dirty="0" err="1"/>
              <a:t>romtemperatur</a:t>
            </a:r>
            <a:r>
              <a:rPr lang="en-US" dirty="0"/>
              <a:t> med 1-2 grader I forhold </a:t>
            </a:r>
            <a:r>
              <a:rPr lang="en-US" dirty="0" err="1"/>
              <a:t>til</a:t>
            </a:r>
            <a:r>
              <a:rPr lang="en-US" dirty="0"/>
              <a:t> I rom der man </a:t>
            </a:r>
            <a:r>
              <a:rPr lang="en-US" dirty="0" err="1"/>
              <a:t>ikke</a:t>
            </a:r>
            <a:r>
              <a:rPr lang="en-US" dirty="0"/>
              <a:t> </a:t>
            </a:r>
            <a:r>
              <a:rPr lang="en-US" dirty="0" err="1"/>
              <a:t>har</a:t>
            </a:r>
            <a:r>
              <a:rPr lang="en-US" dirty="0"/>
              <a:t> </a:t>
            </a:r>
            <a:r>
              <a:rPr lang="en-US" dirty="0" err="1"/>
              <a:t>gulvvarme</a:t>
            </a:r>
            <a:r>
              <a:rPr lang="en-US" dirty="0"/>
              <a:t>. </a:t>
            </a:r>
          </a:p>
          <a:p>
            <a:pPr marL="171450" indent="-171450">
              <a:buFont typeface="Arial" panose="020B0604020202020204" pitchFamily="34" charset="0"/>
              <a:buChar char="•"/>
            </a:pPr>
            <a:r>
              <a:rPr lang="en-US" dirty="0"/>
              <a:t>Et lite minus med </a:t>
            </a:r>
            <a:r>
              <a:rPr lang="en-US" dirty="0" err="1"/>
              <a:t>gulvvarme</a:t>
            </a:r>
            <a:r>
              <a:rPr lang="en-US" dirty="0"/>
              <a:t> I </a:t>
            </a:r>
            <a:r>
              <a:rPr lang="en-US" dirty="0" err="1"/>
              <a:t>betong</a:t>
            </a:r>
            <a:r>
              <a:rPr lang="en-US" dirty="0"/>
              <a:t> </a:t>
            </a:r>
            <a:r>
              <a:rPr lang="en-US" dirty="0" err="1"/>
              <a:t>er</a:t>
            </a:r>
            <a:r>
              <a:rPr lang="en-US" dirty="0"/>
              <a:t> </a:t>
            </a:r>
            <a:r>
              <a:rPr lang="en-US" dirty="0" err="1"/>
              <a:t>treghet</a:t>
            </a:r>
            <a:r>
              <a:rPr lang="en-US" dirty="0"/>
              <a:t> I </a:t>
            </a:r>
            <a:r>
              <a:rPr lang="en-US" dirty="0" err="1"/>
              <a:t>temperaturreguleringen</a:t>
            </a:r>
            <a:r>
              <a:rPr lang="en-US" dirty="0"/>
              <a:t>. </a:t>
            </a:r>
            <a:r>
              <a:rPr lang="en-US" dirty="0" err="1"/>
              <a:t>Selv</a:t>
            </a:r>
            <a:r>
              <a:rPr lang="en-US" dirty="0"/>
              <a:t> om </a:t>
            </a:r>
            <a:r>
              <a:rPr lang="en-US" dirty="0" err="1"/>
              <a:t>varmerørene</a:t>
            </a:r>
            <a:r>
              <a:rPr lang="en-US" dirty="0"/>
              <a:t> ligger </a:t>
            </a:r>
            <a:r>
              <a:rPr lang="en-US" dirty="0" err="1"/>
              <a:t>høyt</a:t>
            </a:r>
            <a:r>
              <a:rPr lang="en-US" dirty="0"/>
              <a:t> I </a:t>
            </a:r>
            <a:r>
              <a:rPr lang="en-US" dirty="0" err="1"/>
              <a:t>påstøpen</a:t>
            </a:r>
            <a:r>
              <a:rPr lang="en-US" dirty="0"/>
              <a:t> </a:t>
            </a:r>
            <a:r>
              <a:rPr lang="en-US" dirty="0" err="1"/>
              <a:t>og</a:t>
            </a:r>
            <a:r>
              <a:rPr lang="en-US" dirty="0"/>
              <a:t> </a:t>
            </a:r>
            <a:r>
              <a:rPr lang="en-US" dirty="0" err="1"/>
              <a:t>har</a:t>
            </a:r>
            <a:r>
              <a:rPr lang="en-US" dirty="0"/>
              <a:t> </a:t>
            </a:r>
            <a:r>
              <a:rPr lang="en-US" dirty="0" err="1"/>
              <a:t>isolasjon</a:t>
            </a:r>
            <a:r>
              <a:rPr lang="en-US" dirty="0"/>
              <a:t> under </a:t>
            </a:r>
            <a:r>
              <a:rPr lang="en-US" dirty="0" err="1"/>
              <a:t>er</a:t>
            </a:r>
            <a:r>
              <a:rPr lang="en-US" dirty="0"/>
              <a:t> </a:t>
            </a:r>
            <a:r>
              <a:rPr lang="en-US" dirty="0" err="1"/>
              <a:t>varmennoe</a:t>
            </a:r>
            <a:r>
              <a:rPr lang="en-US" dirty="0"/>
              <a:t> </a:t>
            </a:r>
            <a:r>
              <a:rPr lang="en-US" dirty="0" err="1"/>
              <a:t>treg</a:t>
            </a:r>
            <a:r>
              <a:rPr lang="en-US" dirty="0"/>
              <a:t> å </a:t>
            </a:r>
            <a:r>
              <a:rPr lang="en-US" dirty="0" err="1"/>
              <a:t>regulere</a:t>
            </a:r>
            <a:r>
              <a:rPr lang="en-US" dirty="0"/>
              <a:t>. </a:t>
            </a:r>
            <a:r>
              <a:rPr lang="en-US" dirty="0" err="1"/>
              <a:t>Dette</a:t>
            </a:r>
            <a:r>
              <a:rPr lang="en-US" dirty="0"/>
              <a:t> </a:t>
            </a:r>
            <a:r>
              <a:rPr lang="en-US" dirty="0" err="1"/>
              <a:t>har</a:t>
            </a:r>
            <a:r>
              <a:rPr lang="en-US" dirty="0"/>
              <a:t> </a:t>
            </a:r>
            <a:r>
              <a:rPr lang="en-US" dirty="0" err="1"/>
              <a:t>gjort</a:t>
            </a:r>
            <a:r>
              <a:rPr lang="en-US" dirty="0"/>
              <a:t> at vi </a:t>
            </a:r>
            <a:r>
              <a:rPr lang="en-US" dirty="0" err="1"/>
              <a:t>har</a:t>
            </a:r>
            <a:r>
              <a:rPr lang="en-US" dirty="0"/>
              <a:t> </a:t>
            </a:r>
            <a:r>
              <a:rPr lang="en-US" dirty="0" err="1"/>
              <a:t>valgt</a:t>
            </a:r>
            <a:r>
              <a:rPr lang="en-US" dirty="0"/>
              <a:t> å </a:t>
            </a:r>
            <a:r>
              <a:rPr lang="en-US" dirty="0" err="1"/>
              <a:t>gå</a:t>
            </a:r>
            <a:r>
              <a:rPr lang="en-US" dirty="0"/>
              <a:t> </a:t>
            </a:r>
            <a:r>
              <a:rPr lang="en-US" dirty="0" err="1"/>
              <a:t>bort</a:t>
            </a:r>
            <a:r>
              <a:rPr lang="en-US" dirty="0"/>
              <a:t> </a:t>
            </a:r>
            <a:r>
              <a:rPr lang="en-US" dirty="0" err="1"/>
              <a:t>fra</a:t>
            </a:r>
            <a:r>
              <a:rPr lang="en-US" dirty="0"/>
              <a:t> </a:t>
            </a:r>
            <a:r>
              <a:rPr lang="en-US" dirty="0" err="1"/>
              <a:t>nattsenking</a:t>
            </a:r>
            <a:r>
              <a:rPr lang="en-US" dirty="0"/>
              <a:t> da vi </a:t>
            </a:r>
            <a:r>
              <a:rPr lang="en-US" dirty="0" err="1"/>
              <a:t>ser</a:t>
            </a:r>
            <a:r>
              <a:rPr lang="en-US" dirty="0"/>
              <a:t> at </a:t>
            </a:r>
            <a:r>
              <a:rPr lang="en-US" dirty="0" err="1"/>
              <a:t>det</a:t>
            </a:r>
            <a:r>
              <a:rPr lang="en-US" dirty="0"/>
              <a:t> </a:t>
            </a:r>
            <a:r>
              <a:rPr lang="en-US" dirty="0" err="1"/>
              <a:t>komfortmessig</a:t>
            </a:r>
            <a:r>
              <a:rPr lang="en-US" dirty="0"/>
              <a:t> </a:t>
            </a:r>
            <a:r>
              <a:rPr lang="en-US" dirty="0" err="1"/>
              <a:t>ikke</a:t>
            </a:r>
            <a:r>
              <a:rPr lang="en-US" dirty="0"/>
              <a:t> </a:t>
            </a:r>
            <a:r>
              <a:rPr lang="en-US" dirty="0" err="1"/>
              <a:t>var</a:t>
            </a:r>
            <a:r>
              <a:rPr lang="en-US" dirty="0"/>
              <a:t> </a:t>
            </a:r>
            <a:r>
              <a:rPr lang="en-US" dirty="0" err="1"/>
              <a:t>gunstig</a:t>
            </a:r>
            <a:r>
              <a:rPr lang="en-US" dirty="0"/>
              <a:t>, </a:t>
            </a:r>
            <a:r>
              <a:rPr lang="en-US" dirty="0" err="1"/>
              <a:t>samt</a:t>
            </a:r>
            <a:r>
              <a:rPr lang="en-US" dirty="0"/>
              <a:t> at </a:t>
            </a:r>
            <a:r>
              <a:rPr lang="en-US" dirty="0" err="1"/>
              <a:t>anlegget</a:t>
            </a:r>
            <a:r>
              <a:rPr lang="en-US" dirty="0"/>
              <a:t> </a:t>
            </a:r>
            <a:r>
              <a:rPr lang="en-US" dirty="0" err="1"/>
              <a:t>brukte</a:t>
            </a:r>
            <a:r>
              <a:rPr lang="en-US" dirty="0"/>
              <a:t> </a:t>
            </a:r>
            <a:r>
              <a:rPr lang="en-US" dirty="0" err="1"/>
              <a:t>en</a:t>
            </a:r>
            <a:r>
              <a:rPr lang="en-US" dirty="0"/>
              <a:t> del </a:t>
            </a:r>
            <a:r>
              <a:rPr lang="en-US" dirty="0" err="1"/>
              <a:t>energi</a:t>
            </a:r>
            <a:r>
              <a:rPr lang="en-US" dirty="0"/>
              <a:t> </a:t>
            </a:r>
            <a:r>
              <a:rPr lang="en-US" dirty="0" err="1"/>
              <a:t>på</a:t>
            </a:r>
            <a:r>
              <a:rPr lang="en-US" dirty="0"/>
              <a:t> å </a:t>
            </a:r>
            <a:r>
              <a:rPr lang="en-US" dirty="0" err="1"/>
              <a:t>løfte</a:t>
            </a:r>
            <a:r>
              <a:rPr lang="en-US" dirty="0"/>
              <a:t> temperature </a:t>
            </a:r>
            <a:r>
              <a:rPr lang="en-US" dirty="0" err="1"/>
              <a:t>til</a:t>
            </a:r>
            <a:r>
              <a:rPr lang="en-US" dirty="0"/>
              <a:t> </a:t>
            </a:r>
            <a:r>
              <a:rPr lang="en-US" dirty="0" err="1"/>
              <a:t>ønsket</a:t>
            </a:r>
            <a:r>
              <a:rPr lang="en-US" dirty="0"/>
              <a:t> </a:t>
            </a:r>
            <a:r>
              <a:rPr lang="en-US" dirty="0" err="1"/>
              <a:t>nivå</a:t>
            </a:r>
            <a:r>
              <a:rPr lang="en-US" dirty="0"/>
              <a:t> </a:t>
            </a:r>
            <a:r>
              <a:rPr lang="en-US" dirty="0" err="1"/>
              <a:t>etter</a:t>
            </a:r>
            <a:r>
              <a:rPr lang="en-US" dirty="0"/>
              <a:t> </a:t>
            </a:r>
            <a:r>
              <a:rPr lang="en-US" dirty="0" err="1"/>
              <a:t>en</a:t>
            </a:r>
            <a:r>
              <a:rPr lang="en-US" dirty="0"/>
              <a:t> </a:t>
            </a:r>
            <a:r>
              <a:rPr lang="en-US" dirty="0" err="1"/>
              <a:t>nattsenkingsperiode</a:t>
            </a:r>
            <a:r>
              <a:rPr lang="en-US" dirty="0"/>
              <a:t>. </a:t>
            </a:r>
          </a:p>
          <a:p>
            <a:pPr marL="171450" indent="-171450">
              <a:buFont typeface="Arial" panose="020B0604020202020204" pitchFamily="34" charset="0"/>
              <a:buChar char="•"/>
            </a:pPr>
            <a:r>
              <a:rPr lang="en-US" dirty="0" err="1"/>
              <a:t>Selv</a:t>
            </a:r>
            <a:r>
              <a:rPr lang="en-US" dirty="0"/>
              <a:t> </a:t>
            </a:r>
            <a:r>
              <a:rPr lang="en-US" dirty="0" err="1"/>
              <a:t>etter</a:t>
            </a:r>
            <a:r>
              <a:rPr lang="en-US" dirty="0"/>
              <a:t> 5 </a:t>
            </a:r>
            <a:r>
              <a:rPr lang="en-US" dirty="0" err="1"/>
              <a:t>år</a:t>
            </a:r>
            <a:r>
              <a:rPr lang="en-US" dirty="0"/>
              <a:t> med </a:t>
            </a:r>
            <a:r>
              <a:rPr lang="en-US" dirty="0" err="1"/>
              <a:t>anlegget</a:t>
            </a:r>
            <a:r>
              <a:rPr lang="en-US" dirty="0"/>
              <a:t> I drift holder vi </a:t>
            </a:r>
            <a:r>
              <a:rPr lang="en-US" dirty="0" err="1"/>
              <a:t>enda</a:t>
            </a:r>
            <a:r>
              <a:rPr lang="en-US" dirty="0"/>
              <a:t> </a:t>
            </a:r>
            <a:r>
              <a:rPr lang="en-US" dirty="0" err="1"/>
              <a:t>på</a:t>
            </a:r>
            <a:r>
              <a:rPr lang="en-US" dirty="0"/>
              <a:t> med </a:t>
            </a:r>
            <a:r>
              <a:rPr lang="en-US" dirty="0" err="1"/>
              <a:t>optimalissering</a:t>
            </a:r>
            <a:r>
              <a:rPr lang="en-US" dirty="0"/>
              <a:t> for å se om vi </a:t>
            </a:r>
            <a:r>
              <a:rPr lang="en-US" dirty="0" err="1"/>
              <a:t>kan</a:t>
            </a:r>
            <a:r>
              <a:rPr lang="en-US" dirty="0"/>
              <a:t> </a:t>
            </a:r>
            <a:r>
              <a:rPr lang="en-US" dirty="0" err="1"/>
              <a:t>dra</a:t>
            </a:r>
            <a:r>
              <a:rPr lang="en-US" dirty="0"/>
              <a:t> </a:t>
            </a:r>
            <a:r>
              <a:rPr lang="en-US" dirty="0" err="1"/>
              <a:t>enda</a:t>
            </a:r>
            <a:r>
              <a:rPr lang="en-US" dirty="0"/>
              <a:t> </a:t>
            </a:r>
            <a:r>
              <a:rPr lang="en-US" dirty="0" err="1"/>
              <a:t>mer</a:t>
            </a:r>
            <a:r>
              <a:rPr lang="en-US" dirty="0"/>
              <a:t> effect </a:t>
            </a:r>
            <a:r>
              <a:rPr lang="en-US" dirty="0" err="1"/>
              <a:t>ut</a:t>
            </a:r>
            <a:r>
              <a:rPr lang="en-US" dirty="0"/>
              <a:t> </a:t>
            </a:r>
            <a:r>
              <a:rPr lang="en-US" dirty="0" err="1"/>
              <a:t>av</a:t>
            </a:r>
            <a:r>
              <a:rPr lang="en-US" dirty="0"/>
              <a:t> </a:t>
            </a:r>
            <a:r>
              <a:rPr lang="en-US" dirty="0" err="1"/>
              <a:t>anlegget</a:t>
            </a:r>
            <a:r>
              <a:rPr lang="en-US" dirty="0"/>
              <a:t>.</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17</a:t>
            </a:fld>
            <a:endParaRPr lang="nb-NO"/>
          </a:p>
        </p:txBody>
      </p:sp>
    </p:spTree>
    <p:extLst>
      <p:ext uri="{BB962C8B-B14F-4D97-AF65-F5344CB8AC3E}">
        <p14:creationId xmlns:p14="http://schemas.microsoft.com/office/powerpoint/2010/main" val="96554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81FF8B0-CBBA-4A49-AC11-1010366B540F}" type="slidenum">
              <a:rPr lang="nb-NO" smtClean="0"/>
              <a:t>18</a:t>
            </a:fld>
            <a:endParaRPr lang="nb-NO"/>
          </a:p>
        </p:txBody>
      </p:sp>
    </p:spTree>
    <p:extLst>
      <p:ext uri="{BB962C8B-B14F-4D97-AF65-F5344CB8AC3E}">
        <p14:creationId xmlns:p14="http://schemas.microsoft.com/office/powerpoint/2010/main" val="325716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Boligen er oppført i 2016 og har totalt </a:t>
            </a:r>
            <a:r>
              <a:rPr lang="nb-NO" baseline="0" dirty="0" err="1"/>
              <a:t>ca</a:t>
            </a:r>
            <a:r>
              <a:rPr lang="nb-NO" baseline="0" dirty="0"/>
              <a:t> 540 m2 oppvarmet areal, fordelt på </a:t>
            </a:r>
            <a:r>
              <a:rPr lang="nb-NO" baseline="0" dirty="0" err="1"/>
              <a:t>hovedbolig</a:t>
            </a:r>
            <a:r>
              <a:rPr lang="nb-NO" baseline="0" dirty="0"/>
              <a:t>, to leiligheter, oppvarmet garasje.</a:t>
            </a:r>
          </a:p>
          <a:p>
            <a:pPr marL="171450" indent="-171450">
              <a:buFont typeface="Arial" panose="020B0604020202020204" pitchFamily="34" charset="0"/>
              <a:buChar char="•"/>
            </a:pPr>
            <a:r>
              <a:rPr lang="nb-NO" baseline="0" dirty="0"/>
              <a:t>Varmeanlegget er et vannbårent gulvvarmeanlegg med luft/vann varmepumpe. I tillegg til oppvarming forvarmer også anlegget alt varmt tappevann til hele boligen. </a:t>
            </a:r>
          </a:p>
          <a:p>
            <a:pPr marL="171450" indent="-171450">
              <a:buFont typeface="Arial" panose="020B0604020202020204" pitchFamily="34" charset="0"/>
              <a:buChar char="•"/>
            </a:pPr>
            <a:r>
              <a:rPr lang="nb-NO" baseline="0" dirty="0"/>
              <a:t>Primærsiden består av 1 </a:t>
            </a:r>
            <a:r>
              <a:rPr lang="nb-NO" baseline="0" dirty="0" err="1"/>
              <a:t>stk</a:t>
            </a:r>
            <a:r>
              <a:rPr lang="nb-NO" baseline="0" dirty="0"/>
              <a:t> varmepumpe på 15kW.</a:t>
            </a:r>
          </a:p>
          <a:p>
            <a:pPr marL="171450" indent="-171450">
              <a:buFont typeface="Arial" panose="020B0604020202020204" pitchFamily="34" charset="0"/>
              <a:buChar char="•"/>
            </a:pPr>
            <a:r>
              <a:rPr lang="nb-NO" baseline="0" dirty="0"/>
              <a:t>Brønnene hadde i utgangspunktet ikke trengt å være mer enn </a:t>
            </a:r>
            <a:r>
              <a:rPr lang="nb-NO" baseline="0" dirty="0" err="1"/>
              <a:t>ca</a:t>
            </a:r>
            <a:r>
              <a:rPr lang="nb-NO" baseline="0" dirty="0"/>
              <a:t> 140 meter hver men </a:t>
            </a:r>
            <a:r>
              <a:rPr lang="nb-NO" baseline="0" dirty="0" err="1"/>
              <a:t>pga</a:t>
            </a:r>
            <a:r>
              <a:rPr lang="nb-NO" baseline="0" dirty="0"/>
              <a:t> mindre grunnvannstilsig i berget enn forventet måtte det bores dypere slik at en fikk nok effekt til varmepumpen.</a:t>
            </a:r>
          </a:p>
          <a:p>
            <a:pPr marL="171450" indent="-171450">
              <a:buFont typeface="Arial" panose="020B0604020202020204" pitchFamily="34" charset="0"/>
              <a:buChar char="•"/>
            </a:pPr>
            <a:r>
              <a:rPr lang="nb-NO" baseline="0" dirty="0"/>
              <a:t>Sekundærsiden består av en </a:t>
            </a:r>
            <a:r>
              <a:rPr lang="nb-NO" baseline="0" dirty="0" err="1"/>
              <a:t>varmeveksler</a:t>
            </a:r>
            <a:r>
              <a:rPr lang="nb-NO" baseline="0" dirty="0"/>
              <a:t> og </a:t>
            </a:r>
            <a:r>
              <a:rPr lang="nb-NO" baseline="0" dirty="0" err="1"/>
              <a:t>akumulatortank</a:t>
            </a:r>
            <a:r>
              <a:rPr lang="nb-NO" baseline="0" dirty="0"/>
              <a:t> med el-kolber på 15kW som kan håndtere spisslaster eller vare opp boligen alene dersom det er driftsstans på varmepumpen.</a:t>
            </a:r>
          </a:p>
          <a:p>
            <a:pPr marL="171450" indent="-171450">
              <a:buFont typeface="Arial" panose="020B0604020202020204" pitchFamily="34" charset="0"/>
              <a:buChar char="•"/>
            </a:pPr>
            <a:r>
              <a:rPr lang="nb-NO" baseline="0" dirty="0"/>
              <a:t>Et viktig element i ethvert slikt anlegg er styringen. I tillegg til varmepumpens internstyring der </a:t>
            </a:r>
            <a:r>
              <a:rPr lang="nb-NO" baseline="0" dirty="0" err="1"/>
              <a:t>varmekurven</a:t>
            </a:r>
            <a:r>
              <a:rPr lang="nb-NO" baseline="0" dirty="0"/>
              <a:t> reguleres etter utetemperaturen, styres hele huset av Smarthusteknologien </a:t>
            </a:r>
            <a:r>
              <a:rPr lang="nb-NO" baseline="0" dirty="0" err="1"/>
              <a:t>xComfort</a:t>
            </a:r>
            <a:r>
              <a:rPr lang="nb-NO" baseline="0" dirty="0"/>
              <a:t>. Denne regulerer alt fra varme/ventilasjon, til lys og solskjerming. </a:t>
            </a:r>
            <a:r>
              <a:rPr lang="nb-NO" baseline="0" dirty="0" err="1"/>
              <a:t>xComfort</a:t>
            </a:r>
            <a:r>
              <a:rPr lang="nb-NO" baseline="0" dirty="0"/>
              <a:t> har i tillegg en </a:t>
            </a:r>
            <a:r>
              <a:rPr lang="nb-NO" baseline="0" dirty="0" err="1"/>
              <a:t>appstyring</a:t>
            </a:r>
            <a:r>
              <a:rPr lang="nb-NO" baseline="0" dirty="0"/>
              <a:t> som heter </a:t>
            </a:r>
            <a:r>
              <a:rPr lang="nb-NO" baseline="0" dirty="0" err="1"/>
              <a:t>Sensio</a:t>
            </a:r>
            <a:r>
              <a:rPr lang="nb-NO" baseline="0" dirty="0"/>
              <a:t>. Denne gir tilgang til å fjernstyre boligen.</a:t>
            </a:r>
          </a:p>
          <a:p>
            <a:pPr marL="171450" indent="-171450">
              <a:buFont typeface="Arial" panose="020B0604020202020204" pitchFamily="34" charset="0"/>
              <a:buChar char="•"/>
            </a:pPr>
            <a:r>
              <a:rPr lang="nb-NO" baseline="0" dirty="0"/>
              <a:t>Løsning med luft til vann ble valgt som følge av at huset står på morene og det er </a:t>
            </a:r>
            <a:r>
              <a:rPr lang="nb-NO" baseline="0" dirty="0" err="1"/>
              <a:t>ca</a:t>
            </a:r>
            <a:r>
              <a:rPr lang="nb-NO" baseline="0" dirty="0"/>
              <a:t> dobbelt så dyrt å </a:t>
            </a:r>
            <a:r>
              <a:rPr lang="nb-NO" baseline="0" dirty="0" err="1"/>
              <a:t>å</a:t>
            </a:r>
            <a:r>
              <a:rPr lang="nb-NO" baseline="0" dirty="0"/>
              <a:t> bore brønner i </a:t>
            </a:r>
            <a:r>
              <a:rPr lang="nb-NO" baseline="0" dirty="0" err="1"/>
              <a:t>løsmasser</a:t>
            </a:r>
            <a:r>
              <a:rPr lang="nb-NO" baseline="0" dirty="0"/>
              <a:t> som i fjell. Brønnboring utgjøre en stor del av </a:t>
            </a:r>
            <a:r>
              <a:rPr lang="nb-NO" baseline="0" dirty="0" err="1"/>
              <a:t>investeringskostanden</a:t>
            </a:r>
            <a:r>
              <a:rPr lang="nb-NO" baseline="0" dirty="0"/>
              <a:t>.</a:t>
            </a:r>
          </a:p>
          <a:p>
            <a:pPr marL="171450" indent="-171450">
              <a:buFont typeface="Arial" panose="020B0604020202020204" pitchFamily="34" charset="0"/>
              <a:buChar char="•"/>
            </a:pPr>
            <a:r>
              <a:rPr lang="nb-NO" baseline="0" dirty="0"/>
              <a:t>Investeringskostnaden er som dere ser en god del høyere enn på næringsbyggene. Dette skyldes i hovedsak at arealet er en del mindre og anlegget har mange rom/soner som skal styres individuelt.</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19</a:t>
            </a:fld>
            <a:endParaRPr lang="nb-NO"/>
          </a:p>
        </p:txBody>
      </p:sp>
    </p:spTree>
    <p:extLst>
      <p:ext uri="{BB962C8B-B14F-4D97-AF65-F5344CB8AC3E}">
        <p14:creationId xmlns:p14="http://schemas.microsoft.com/office/powerpoint/2010/main" val="408749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r>
              <a:rPr lang="en-US" dirty="0" err="1"/>
              <a:t>Litt</a:t>
            </a:r>
            <a:r>
              <a:rPr lang="en-US" dirty="0"/>
              <a:t> </a:t>
            </a:r>
            <a:r>
              <a:rPr lang="en-US" dirty="0" err="1"/>
              <a:t>kort</a:t>
            </a:r>
            <a:r>
              <a:rPr lang="en-US" dirty="0"/>
              <a:t> info om </a:t>
            </a:r>
            <a:r>
              <a:rPr lang="en-US" dirty="0" err="1"/>
              <a:t>oss</a:t>
            </a:r>
            <a:r>
              <a:rPr lang="en-US" dirty="0"/>
              <a:t>.</a:t>
            </a:r>
          </a:p>
          <a:p>
            <a:r>
              <a:rPr lang="en-US" dirty="0"/>
              <a:t>Vi </a:t>
            </a:r>
            <a:r>
              <a:rPr lang="en-US" dirty="0" err="1"/>
              <a:t>er</a:t>
            </a:r>
            <a:r>
              <a:rPr lang="en-US" dirty="0"/>
              <a:t> </a:t>
            </a:r>
            <a:r>
              <a:rPr lang="en-US" dirty="0" err="1"/>
              <a:t>en</a:t>
            </a:r>
            <a:r>
              <a:rPr lang="en-US" dirty="0"/>
              <a:t> </a:t>
            </a:r>
            <a:r>
              <a:rPr lang="en-US" dirty="0" err="1"/>
              <a:t>familieeid</a:t>
            </a:r>
            <a:r>
              <a:rPr lang="en-US" dirty="0"/>
              <a:t> </a:t>
            </a:r>
            <a:r>
              <a:rPr lang="en-US" dirty="0" err="1"/>
              <a:t>entreprenørbedrift</a:t>
            </a:r>
            <a:r>
              <a:rPr lang="en-US" dirty="0"/>
              <a:t>, </a:t>
            </a:r>
            <a:r>
              <a:rPr lang="en-US" dirty="0" err="1"/>
              <a:t>stiftet</a:t>
            </a:r>
            <a:r>
              <a:rPr lang="en-US" dirty="0"/>
              <a:t> </a:t>
            </a:r>
            <a:r>
              <a:rPr lang="en-US" dirty="0" err="1"/>
              <a:t>av</a:t>
            </a:r>
            <a:r>
              <a:rPr lang="en-US" dirty="0"/>
              <a:t> min far Ulf Kivijervi, I 1989. Kivijervi </a:t>
            </a:r>
            <a:r>
              <a:rPr lang="en-US" dirty="0" err="1"/>
              <a:t>familien</a:t>
            </a:r>
            <a:r>
              <a:rPr lang="en-US" dirty="0"/>
              <a:t> </a:t>
            </a:r>
            <a:r>
              <a:rPr lang="en-US" dirty="0" err="1"/>
              <a:t>har</a:t>
            </a:r>
            <a:r>
              <a:rPr lang="en-US" dirty="0"/>
              <a:t> </a:t>
            </a:r>
            <a:r>
              <a:rPr lang="en-US" dirty="0" err="1"/>
              <a:t>lange</a:t>
            </a:r>
            <a:r>
              <a:rPr lang="en-US" dirty="0"/>
              <a:t> </a:t>
            </a:r>
            <a:r>
              <a:rPr lang="en-US" dirty="0" err="1"/>
              <a:t>entreprenørtradisjoner</a:t>
            </a:r>
            <a:r>
              <a:rPr lang="en-US" dirty="0"/>
              <a:t> I Alta </a:t>
            </a:r>
            <a:r>
              <a:rPr lang="en-US" dirty="0" err="1"/>
              <a:t>og</a:t>
            </a:r>
            <a:r>
              <a:rPr lang="en-US" dirty="0"/>
              <a:t> </a:t>
            </a:r>
            <a:r>
              <a:rPr lang="en-US" dirty="0" err="1"/>
              <a:t>det</a:t>
            </a:r>
            <a:r>
              <a:rPr lang="en-US" dirty="0"/>
              <a:t> hele </a:t>
            </a:r>
            <a:r>
              <a:rPr lang="en-US" dirty="0" err="1"/>
              <a:t>startet</a:t>
            </a:r>
            <a:r>
              <a:rPr lang="en-US" dirty="0"/>
              <a:t> </a:t>
            </a:r>
            <a:r>
              <a:rPr lang="en-US" dirty="0" err="1"/>
              <a:t>rett</a:t>
            </a:r>
            <a:r>
              <a:rPr lang="en-US" dirty="0"/>
              <a:t> </a:t>
            </a:r>
            <a:r>
              <a:rPr lang="en-US" dirty="0" err="1"/>
              <a:t>etter</a:t>
            </a:r>
            <a:r>
              <a:rPr lang="en-US" dirty="0"/>
              <a:t> </a:t>
            </a:r>
            <a:r>
              <a:rPr lang="en-US" dirty="0" err="1"/>
              <a:t>krigen</a:t>
            </a:r>
            <a:r>
              <a:rPr lang="en-US" dirty="0"/>
              <a:t> da min </a:t>
            </a:r>
            <a:r>
              <a:rPr lang="en-US" dirty="0" err="1"/>
              <a:t>bestefar</a:t>
            </a:r>
            <a:r>
              <a:rPr lang="en-US" dirty="0"/>
              <a:t> Karl Kivijervi </a:t>
            </a:r>
            <a:r>
              <a:rPr lang="en-US" dirty="0" err="1"/>
              <a:t>startet</a:t>
            </a:r>
            <a:r>
              <a:rPr lang="en-US" dirty="0"/>
              <a:t> </a:t>
            </a:r>
            <a:r>
              <a:rPr lang="en-US" dirty="0" err="1"/>
              <a:t>opp</a:t>
            </a:r>
            <a:r>
              <a:rPr lang="en-US" dirty="0"/>
              <a:t> </a:t>
            </a:r>
            <a:r>
              <a:rPr lang="en-US" dirty="0" err="1"/>
              <a:t>som</a:t>
            </a:r>
            <a:r>
              <a:rPr lang="en-US" dirty="0"/>
              <a:t> </a:t>
            </a:r>
            <a:r>
              <a:rPr lang="en-US" dirty="0" err="1"/>
              <a:t>entreprenør</a:t>
            </a:r>
            <a:r>
              <a:rPr lang="en-US" dirty="0"/>
              <a:t>. K Kivijervi AS, </a:t>
            </a:r>
            <a:r>
              <a:rPr lang="en-US" dirty="0" err="1"/>
              <a:t>som</a:t>
            </a:r>
            <a:r>
              <a:rPr lang="en-US" dirty="0"/>
              <a:t> for </a:t>
            </a:r>
            <a:r>
              <a:rPr lang="en-US" dirty="0" err="1"/>
              <a:t>øvrig</a:t>
            </a:r>
            <a:r>
              <a:rPr lang="en-US" dirty="0"/>
              <a:t> </a:t>
            </a:r>
            <a:r>
              <a:rPr lang="en-US" dirty="0" err="1"/>
              <a:t>ble</a:t>
            </a:r>
            <a:r>
              <a:rPr lang="en-US" dirty="0"/>
              <a:t> </a:t>
            </a:r>
            <a:r>
              <a:rPr lang="en-US" dirty="0" err="1"/>
              <a:t>solgt</a:t>
            </a:r>
            <a:r>
              <a:rPr lang="en-US" dirty="0"/>
              <a:t> </a:t>
            </a:r>
            <a:r>
              <a:rPr lang="en-US" dirty="0" err="1"/>
              <a:t>til</a:t>
            </a:r>
            <a:r>
              <a:rPr lang="en-US" dirty="0"/>
              <a:t> AS </a:t>
            </a:r>
            <a:r>
              <a:rPr lang="en-US" dirty="0" err="1"/>
              <a:t>Anlegg</a:t>
            </a:r>
            <a:r>
              <a:rPr lang="en-US" dirty="0"/>
              <a:t> </a:t>
            </a:r>
            <a:r>
              <a:rPr lang="en-US" dirty="0" err="1"/>
              <a:t>på</a:t>
            </a:r>
            <a:r>
              <a:rPr lang="en-US" dirty="0"/>
              <a:t> </a:t>
            </a:r>
            <a:r>
              <a:rPr lang="en-US" dirty="0" err="1"/>
              <a:t>midten</a:t>
            </a:r>
            <a:r>
              <a:rPr lang="en-US" dirty="0"/>
              <a:t> </a:t>
            </a:r>
            <a:r>
              <a:rPr lang="en-US" dirty="0" err="1"/>
              <a:t>av</a:t>
            </a:r>
            <a:r>
              <a:rPr lang="en-US" dirty="0"/>
              <a:t> 80-tallet, </a:t>
            </a:r>
            <a:r>
              <a:rPr lang="en-US" dirty="0" err="1"/>
              <a:t>var</a:t>
            </a:r>
            <a:r>
              <a:rPr lang="en-US" dirty="0"/>
              <a:t> I sin </a:t>
            </a:r>
            <a:r>
              <a:rPr lang="en-US" dirty="0" err="1"/>
              <a:t>tid</a:t>
            </a:r>
            <a:r>
              <a:rPr lang="en-US" dirty="0"/>
              <a:t> </a:t>
            </a:r>
            <a:r>
              <a:rPr lang="en-US" dirty="0" err="1"/>
              <a:t>Finnmarks</a:t>
            </a:r>
            <a:r>
              <a:rPr lang="en-US" dirty="0"/>
              <a:t> </a:t>
            </a:r>
            <a:r>
              <a:rPr lang="en-US" dirty="0" err="1"/>
              <a:t>største</a:t>
            </a:r>
            <a:r>
              <a:rPr lang="en-US" dirty="0"/>
              <a:t> </a:t>
            </a:r>
            <a:r>
              <a:rPr lang="en-US" dirty="0" err="1"/>
              <a:t>entreprenør</a:t>
            </a:r>
            <a:r>
              <a:rPr lang="en-US" dirty="0"/>
              <a:t> </a:t>
            </a:r>
            <a:r>
              <a:rPr lang="en-US" dirty="0" err="1"/>
              <a:t>og</a:t>
            </a:r>
            <a:r>
              <a:rPr lang="en-US" dirty="0"/>
              <a:t> </a:t>
            </a:r>
            <a:r>
              <a:rPr lang="en-US" dirty="0" err="1"/>
              <a:t>hadde</a:t>
            </a:r>
            <a:r>
              <a:rPr lang="en-US" dirty="0"/>
              <a:t> I </a:t>
            </a:r>
            <a:r>
              <a:rPr lang="en-US" dirty="0" err="1"/>
              <a:t>toppårene</a:t>
            </a:r>
            <a:r>
              <a:rPr lang="en-US" dirty="0"/>
              <a:t> over 200 </a:t>
            </a:r>
            <a:r>
              <a:rPr lang="en-US" dirty="0" err="1"/>
              <a:t>ansatte</a:t>
            </a:r>
            <a:r>
              <a:rPr lang="en-US" dirty="0"/>
              <a:t>.</a:t>
            </a:r>
          </a:p>
          <a:p>
            <a:endParaRPr lang="en-US" dirty="0"/>
          </a:p>
          <a:p>
            <a:r>
              <a:rPr lang="en-US" dirty="0"/>
              <a:t>I </a:t>
            </a:r>
            <a:r>
              <a:rPr lang="en-US" dirty="0" err="1"/>
              <a:t>dag</a:t>
            </a:r>
            <a:r>
              <a:rPr lang="en-US" dirty="0"/>
              <a:t> </a:t>
            </a:r>
            <a:r>
              <a:rPr lang="en-US" dirty="0" err="1"/>
              <a:t>eies</a:t>
            </a:r>
            <a:r>
              <a:rPr lang="en-US" dirty="0"/>
              <a:t> Ulf Kivijervi AS </a:t>
            </a:r>
            <a:r>
              <a:rPr lang="en-US" dirty="0" err="1"/>
              <a:t>av</a:t>
            </a:r>
            <a:r>
              <a:rPr lang="en-US" dirty="0"/>
              <a:t> meg </a:t>
            </a:r>
            <a:r>
              <a:rPr lang="en-US" dirty="0" err="1"/>
              <a:t>og</a:t>
            </a:r>
            <a:r>
              <a:rPr lang="en-US" dirty="0"/>
              <a:t> min </a:t>
            </a:r>
            <a:r>
              <a:rPr lang="en-US" dirty="0" err="1"/>
              <a:t>bror</a:t>
            </a:r>
            <a:r>
              <a:rPr lang="en-US" dirty="0"/>
              <a:t> </a:t>
            </a:r>
            <a:r>
              <a:rPr lang="en-US" dirty="0" err="1"/>
              <a:t>Endre</a:t>
            </a:r>
            <a:r>
              <a:rPr lang="en-US" dirty="0"/>
              <a:t>.</a:t>
            </a:r>
          </a:p>
          <a:p>
            <a:endParaRPr lang="en-US" dirty="0"/>
          </a:p>
          <a:p>
            <a:r>
              <a:rPr lang="en-US" dirty="0"/>
              <a:t>Hovedmarkedsområde </a:t>
            </a:r>
            <a:r>
              <a:rPr lang="en-US" dirty="0" err="1"/>
              <a:t>Finnmark</a:t>
            </a:r>
            <a:r>
              <a:rPr lang="en-US" dirty="0"/>
              <a:t> </a:t>
            </a:r>
            <a:r>
              <a:rPr lang="en-US" dirty="0" err="1"/>
              <a:t>og</a:t>
            </a:r>
            <a:r>
              <a:rPr lang="en-US" dirty="0"/>
              <a:t> Troms</a:t>
            </a:r>
          </a:p>
          <a:p>
            <a:r>
              <a:rPr lang="en-US" dirty="0"/>
              <a:t>50 </a:t>
            </a:r>
            <a:r>
              <a:rPr lang="en-US" dirty="0" err="1"/>
              <a:t>ansatte</a:t>
            </a:r>
            <a:endParaRPr lang="en-US" dirty="0"/>
          </a:p>
          <a:p>
            <a:r>
              <a:rPr lang="en-US" dirty="0"/>
              <a:t>175 MNOK I 2018</a:t>
            </a:r>
          </a:p>
          <a:p>
            <a:endParaRPr lang="en-US" dirty="0"/>
          </a:p>
          <a:p>
            <a:endParaRPr lang="en-US" dirty="0"/>
          </a:p>
          <a:p>
            <a:r>
              <a:rPr lang="en-US" dirty="0"/>
              <a:t>Vi </a:t>
            </a:r>
            <a:r>
              <a:rPr lang="en-US" dirty="0" err="1"/>
              <a:t>må</a:t>
            </a:r>
            <a:r>
              <a:rPr lang="en-US" dirty="0"/>
              <a:t> </a:t>
            </a:r>
            <a:r>
              <a:rPr lang="en-US" dirty="0" err="1"/>
              <a:t>utvikle</a:t>
            </a:r>
            <a:r>
              <a:rPr lang="en-US" dirty="0"/>
              <a:t> </a:t>
            </a:r>
            <a:r>
              <a:rPr lang="en-US" dirty="0" err="1"/>
              <a:t>oss</a:t>
            </a:r>
            <a:r>
              <a:rPr lang="en-US" dirty="0"/>
              <a:t> </a:t>
            </a:r>
            <a:r>
              <a:rPr lang="en-US" dirty="0" err="1"/>
              <a:t>som</a:t>
            </a:r>
            <a:r>
              <a:rPr lang="en-US" dirty="0"/>
              <a:t> </a:t>
            </a:r>
            <a:r>
              <a:rPr lang="en-US" dirty="0" err="1"/>
              <a:t>bedrift</a:t>
            </a:r>
            <a:r>
              <a:rPr lang="en-US" dirty="0"/>
              <a:t> </a:t>
            </a:r>
            <a:r>
              <a:rPr lang="en-US" dirty="0" err="1"/>
              <a:t>og</a:t>
            </a:r>
            <a:r>
              <a:rPr lang="en-US" dirty="0"/>
              <a:t> da </a:t>
            </a:r>
            <a:r>
              <a:rPr lang="en-US" dirty="0" err="1"/>
              <a:t>har</a:t>
            </a:r>
            <a:r>
              <a:rPr lang="en-US" dirty="0"/>
              <a:t> vi </a:t>
            </a:r>
            <a:r>
              <a:rPr lang="en-US" dirty="0" err="1"/>
              <a:t>fokus</a:t>
            </a:r>
            <a:r>
              <a:rPr lang="en-US" dirty="0"/>
              <a:t> </a:t>
            </a:r>
            <a:r>
              <a:rPr lang="en-US" dirty="0" err="1"/>
              <a:t>på</a:t>
            </a:r>
            <a:r>
              <a:rPr lang="en-US" dirty="0"/>
              <a:t> </a:t>
            </a:r>
            <a:r>
              <a:rPr lang="en-US" dirty="0" err="1"/>
              <a:t>menneskene</a:t>
            </a:r>
            <a:r>
              <a:rPr lang="en-US" dirty="0"/>
              <a:t> </a:t>
            </a:r>
            <a:r>
              <a:rPr lang="en-US" dirty="0" err="1"/>
              <a:t>og</a:t>
            </a:r>
            <a:r>
              <a:rPr lang="en-US" dirty="0"/>
              <a:t> </a:t>
            </a:r>
            <a:r>
              <a:rPr lang="en-US" dirty="0" err="1"/>
              <a:t>verktøyene</a:t>
            </a:r>
            <a:r>
              <a:rPr lang="en-US" dirty="0"/>
              <a:t> vi </a:t>
            </a:r>
            <a:r>
              <a:rPr lang="en-US" dirty="0" err="1"/>
              <a:t>bruker</a:t>
            </a:r>
            <a:r>
              <a:rPr lang="en-US" dirty="0"/>
              <a:t> I </a:t>
            </a:r>
            <a:r>
              <a:rPr lang="en-US" dirty="0" err="1"/>
              <a:t>hverdagen</a:t>
            </a:r>
            <a:r>
              <a:rPr lang="en-US" dirty="0"/>
              <a:t>. </a:t>
            </a:r>
            <a:r>
              <a:rPr lang="en-US" dirty="0" err="1"/>
              <a:t>Både</a:t>
            </a:r>
            <a:r>
              <a:rPr lang="en-US" dirty="0"/>
              <a:t> de </a:t>
            </a:r>
            <a:r>
              <a:rPr lang="en-US" dirty="0" err="1"/>
              <a:t>fysiske</a:t>
            </a:r>
            <a:r>
              <a:rPr lang="en-US" dirty="0"/>
              <a:t> </a:t>
            </a:r>
            <a:r>
              <a:rPr lang="en-US" dirty="0" err="1"/>
              <a:t>verktøy</a:t>
            </a:r>
            <a:r>
              <a:rPr lang="en-US" dirty="0"/>
              <a:t> </a:t>
            </a:r>
            <a:r>
              <a:rPr lang="en-US" dirty="0" err="1"/>
              <a:t>ute</a:t>
            </a:r>
            <a:r>
              <a:rPr lang="en-US" dirty="0"/>
              <a:t> I </a:t>
            </a:r>
            <a:r>
              <a:rPr lang="en-US" dirty="0" err="1"/>
              <a:t>produksjon</a:t>
            </a:r>
            <a:r>
              <a:rPr lang="en-US" dirty="0"/>
              <a:t>, men </a:t>
            </a:r>
            <a:r>
              <a:rPr lang="en-US" dirty="0" err="1"/>
              <a:t>også</a:t>
            </a:r>
            <a:r>
              <a:rPr lang="en-US" dirty="0"/>
              <a:t> </a:t>
            </a:r>
            <a:r>
              <a:rPr lang="en-US" dirty="0" err="1"/>
              <a:t>andre</a:t>
            </a:r>
            <a:r>
              <a:rPr lang="en-US" dirty="0"/>
              <a:t> </a:t>
            </a:r>
            <a:r>
              <a:rPr lang="en-US" dirty="0" err="1"/>
              <a:t>verktøy</a:t>
            </a:r>
            <a:r>
              <a:rPr lang="en-US" dirty="0"/>
              <a:t> vi </a:t>
            </a:r>
            <a:r>
              <a:rPr lang="en-US" dirty="0" err="1"/>
              <a:t>behøver</a:t>
            </a:r>
            <a:r>
              <a:rPr lang="en-US" dirty="0"/>
              <a:t> for</a:t>
            </a:r>
            <a:r>
              <a:rPr lang="en-US" baseline="0" dirty="0"/>
              <a:t> </a:t>
            </a:r>
            <a:r>
              <a:rPr lang="en-US" baseline="0" dirty="0" err="1"/>
              <a:t>en</a:t>
            </a:r>
            <a:r>
              <a:rPr lang="en-US" dirty="0"/>
              <a:t> </a:t>
            </a:r>
            <a:r>
              <a:rPr lang="en-US" dirty="0" err="1"/>
              <a:t>enklere</a:t>
            </a:r>
            <a:r>
              <a:rPr lang="en-US" dirty="0"/>
              <a:t>, </a:t>
            </a:r>
            <a:r>
              <a:rPr lang="en-US" dirty="0" err="1"/>
              <a:t>raskere</a:t>
            </a:r>
            <a:r>
              <a:rPr lang="en-US" dirty="0"/>
              <a:t>, </a:t>
            </a:r>
            <a:r>
              <a:rPr lang="en-US" dirty="0" err="1"/>
              <a:t>mer</a:t>
            </a:r>
            <a:r>
              <a:rPr lang="en-US" dirty="0"/>
              <a:t> </a:t>
            </a:r>
            <a:r>
              <a:rPr lang="en-US" dirty="0" err="1"/>
              <a:t>nøyaktig</a:t>
            </a:r>
            <a:r>
              <a:rPr lang="en-US" dirty="0"/>
              <a:t> </a:t>
            </a:r>
            <a:r>
              <a:rPr lang="en-US" dirty="0" err="1"/>
              <a:t>og</a:t>
            </a:r>
            <a:r>
              <a:rPr lang="en-US" dirty="0"/>
              <a:t> </a:t>
            </a:r>
            <a:r>
              <a:rPr lang="en-US" dirty="0" err="1"/>
              <a:t>kostnadseffektiv</a:t>
            </a:r>
            <a:r>
              <a:rPr lang="en-US" dirty="0"/>
              <a:t> </a:t>
            </a:r>
            <a:r>
              <a:rPr lang="en-US" dirty="0" err="1"/>
              <a:t>produskjon</a:t>
            </a:r>
            <a:r>
              <a:rPr lang="en-US" dirty="0"/>
              <a:t>. Vi </a:t>
            </a:r>
            <a:r>
              <a:rPr lang="en-US" dirty="0" err="1"/>
              <a:t>har</a:t>
            </a:r>
            <a:r>
              <a:rPr lang="en-US" dirty="0"/>
              <a:t> </a:t>
            </a:r>
            <a:r>
              <a:rPr lang="en-US" dirty="0" err="1"/>
              <a:t>blandt</a:t>
            </a:r>
            <a:r>
              <a:rPr lang="en-US" dirty="0"/>
              <a:t> </a:t>
            </a:r>
            <a:r>
              <a:rPr lang="en-US" dirty="0" err="1"/>
              <a:t>annet</a:t>
            </a:r>
            <a:r>
              <a:rPr lang="en-US" dirty="0"/>
              <a:t> I </a:t>
            </a:r>
            <a:r>
              <a:rPr lang="en-US" dirty="0" err="1"/>
              <a:t>flere</a:t>
            </a:r>
            <a:r>
              <a:rPr lang="en-US" dirty="0"/>
              <a:t> </a:t>
            </a:r>
            <a:r>
              <a:rPr lang="en-US" dirty="0" err="1"/>
              <a:t>år</a:t>
            </a:r>
            <a:r>
              <a:rPr lang="en-US" dirty="0"/>
              <a:t> </a:t>
            </a:r>
            <a:r>
              <a:rPr lang="en-US" dirty="0" err="1"/>
              <a:t>jobbet</a:t>
            </a:r>
            <a:r>
              <a:rPr lang="en-US" dirty="0"/>
              <a:t> </a:t>
            </a:r>
            <a:r>
              <a:rPr lang="en-US" dirty="0" err="1"/>
              <a:t>aktivt</a:t>
            </a:r>
            <a:r>
              <a:rPr lang="en-US" dirty="0"/>
              <a:t> med </a:t>
            </a:r>
            <a:r>
              <a:rPr lang="en-US" dirty="0" err="1"/>
              <a:t>modellbruk</a:t>
            </a:r>
            <a:r>
              <a:rPr lang="en-US" dirty="0"/>
              <a:t> </a:t>
            </a:r>
            <a:r>
              <a:rPr lang="en-US" dirty="0" err="1"/>
              <a:t>og</a:t>
            </a:r>
            <a:r>
              <a:rPr lang="en-US" dirty="0"/>
              <a:t> BIM </a:t>
            </a:r>
            <a:r>
              <a:rPr lang="en-US" dirty="0" err="1"/>
              <a:t>og</a:t>
            </a:r>
            <a:r>
              <a:rPr lang="en-US" dirty="0"/>
              <a:t> vi </a:t>
            </a:r>
            <a:r>
              <a:rPr lang="en-US" dirty="0" err="1"/>
              <a:t>synes</a:t>
            </a:r>
            <a:r>
              <a:rPr lang="en-US" dirty="0"/>
              <a:t> </a:t>
            </a:r>
            <a:r>
              <a:rPr lang="en-US" dirty="0" err="1"/>
              <a:t>det</a:t>
            </a:r>
            <a:r>
              <a:rPr lang="en-US" dirty="0"/>
              <a:t> </a:t>
            </a:r>
            <a:r>
              <a:rPr lang="en-US" dirty="0" err="1"/>
              <a:t>er</a:t>
            </a:r>
            <a:r>
              <a:rPr lang="en-US" dirty="0"/>
              <a:t> et </a:t>
            </a:r>
            <a:r>
              <a:rPr lang="en-US" dirty="0" err="1"/>
              <a:t>veldig</a:t>
            </a:r>
            <a:r>
              <a:rPr lang="en-US" dirty="0"/>
              <a:t> </a:t>
            </a:r>
            <a:r>
              <a:rPr lang="en-US" dirty="0" err="1"/>
              <a:t>interessant</a:t>
            </a:r>
            <a:r>
              <a:rPr lang="en-US" dirty="0"/>
              <a:t> initiative </a:t>
            </a:r>
            <a:r>
              <a:rPr lang="en-US" dirty="0" err="1"/>
              <a:t>som</a:t>
            </a:r>
            <a:r>
              <a:rPr lang="en-US" dirty="0"/>
              <a:t> </a:t>
            </a:r>
            <a:r>
              <a:rPr lang="en-US" dirty="0" err="1"/>
              <a:t>nå</a:t>
            </a:r>
            <a:r>
              <a:rPr lang="en-US" dirty="0"/>
              <a:t> </a:t>
            </a:r>
            <a:r>
              <a:rPr lang="en-US" dirty="0" err="1"/>
              <a:t>kommer</a:t>
            </a:r>
            <a:r>
              <a:rPr lang="en-US" dirty="0"/>
              <a:t> I gang her </a:t>
            </a:r>
            <a:r>
              <a:rPr lang="en-US" dirty="0" err="1"/>
              <a:t>på</a:t>
            </a:r>
            <a:r>
              <a:rPr lang="en-US" dirty="0"/>
              <a:t> </a:t>
            </a:r>
            <a:r>
              <a:rPr lang="en-US" dirty="0" err="1"/>
              <a:t>UiT</a:t>
            </a:r>
            <a:r>
              <a:rPr lang="en-US" dirty="0"/>
              <a:t> med 3D-caven. Vi </a:t>
            </a:r>
            <a:r>
              <a:rPr lang="en-US" dirty="0" err="1"/>
              <a:t>håper</a:t>
            </a:r>
            <a:r>
              <a:rPr lang="en-US" dirty="0"/>
              <a:t> at bade </a:t>
            </a:r>
            <a:r>
              <a:rPr lang="en-US" dirty="0" err="1"/>
              <a:t>byggherrer</a:t>
            </a:r>
            <a:r>
              <a:rPr lang="en-US" dirty="0"/>
              <a:t> </a:t>
            </a:r>
            <a:r>
              <a:rPr lang="en-US" dirty="0" err="1"/>
              <a:t>som</a:t>
            </a:r>
            <a:r>
              <a:rPr lang="en-US" dirty="0"/>
              <a:t> AK, </a:t>
            </a:r>
            <a:r>
              <a:rPr lang="en-US" dirty="0" err="1"/>
              <a:t>UiT</a:t>
            </a:r>
            <a:r>
              <a:rPr lang="en-US" dirty="0"/>
              <a:t> med sine </a:t>
            </a:r>
            <a:r>
              <a:rPr lang="en-US" dirty="0" err="1"/>
              <a:t>studenter</a:t>
            </a:r>
            <a:r>
              <a:rPr lang="en-US" dirty="0"/>
              <a:t> </a:t>
            </a:r>
            <a:r>
              <a:rPr lang="en-US" dirty="0" err="1"/>
              <a:t>og</a:t>
            </a:r>
            <a:r>
              <a:rPr lang="en-US" dirty="0"/>
              <a:t> </a:t>
            </a:r>
            <a:r>
              <a:rPr lang="en-US" dirty="0" err="1"/>
              <a:t>byggebransjen</a:t>
            </a:r>
            <a:r>
              <a:rPr lang="en-US" dirty="0"/>
              <a:t> </a:t>
            </a:r>
            <a:r>
              <a:rPr lang="en-US" dirty="0" err="1"/>
              <a:t>slutter</a:t>
            </a:r>
            <a:r>
              <a:rPr lang="en-US" dirty="0"/>
              <a:t> </a:t>
            </a:r>
            <a:r>
              <a:rPr lang="en-US" dirty="0" err="1"/>
              <a:t>aktivt</a:t>
            </a:r>
            <a:r>
              <a:rPr lang="en-US" dirty="0"/>
              <a:t> </a:t>
            </a:r>
            <a:r>
              <a:rPr lang="en-US" dirty="0" err="1"/>
              <a:t>opp</a:t>
            </a:r>
            <a:r>
              <a:rPr lang="en-US" dirty="0"/>
              <a:t> om initiative </a:t>
            </a:r>
            <a:r>
              <a:rPr lang="en-US" dirty="0" err="1"/>
              <a:t>slik</a:t>
            </a:r>
            <a:r>
              <a:rPr lang="en-US" dirty="0"/>
              <a:t> at vi </a:t>
            </a:r>
            <a:r>
              <a:rPr lang="en-US" dirty="0" err="1"/>
              <a:t>klarer</a:t>
            </a:r>
            <a:r>
              <a:rPr lang="en-US" dirty="0"/>
              <a:t> å </a:t>
            </a:r>
            <a:r>
              <a:rPr lang="en-US" dirty="0" err="1"/>
              <a:t>hente</a:t>
            </a:r>
            <a:r>
              <a:rPr lang="en-US" dirty="0"/>
              <a:t> </a:t>
            </a:r>
            <a:r>
              <a:rPr lang="en-US" dirty="0" err="1"/>
              <a:t>ut</a:t>
            </a:r>
            <a:r>
              <a:rPr lang="en-US" dirty="0"/>
              <a:t> </a:t>
            </a:r>
            <a:r>
              <a:rPr lang="en-US" dirty="0" err="1"/>
              <a:t>det</a:t>
            </a:r>
            <a:r>
              <a:rPr lang="en-US" dirty="0"/>
              <a:t> </a:t>
            </a:r>
            <a:r>
              <a:rPr lang="en-US" dirty="0" err="1"/>
              <a:t>potensialet</a:t>
            </a:r>
            <a:r>
              <a:rPr lang="en-US" dirty="0"/>
              <a:t> </a:t>
            </a:r>
            <a:r>
              <a:rPr lang="en-US" dirty="0" err="1"/>
              <a:t>denne</a:t>
            </a:r>
            <a:r>
              <a:rPr lang="en-US" dirty="0"/>
              <a:t> </a:t>
            </a:r>
            <a:r>
              <a:rPr lang="en-US" dirty="0" err="1"/>
              <a:t>har</a:t>
            </a:r>
            <a:r>
              <a:rPr lang="en-US" dirty="0"/>
              <a:t> </a:t>
            </a:r>
            <a:r>
              <a:rPr lang="en-US" dirty="0" err="1"/>
              <a:t>mulighet</a:t>
            </a:r>
            <a:r>
              <a:rPr lang="en-US" dirty="0"/>
              <a:t> </a:t>
            </a:r>
            <a:r>
              <a:rPr lang="en-US" dirty="0" err="1"/>
              <a:t>til</a:t>
            </a:r>
            <a:r>
              <a:rPr lang="en-US" dirty="0"/>
              <a:t> å </a:t>
            </a:r>
            <a:r>
              <a:rPr lang="en-US" dirty="0" err="1"/>
              <a:t>gi</a:t>
            </a:r>
            <a:r>
              <a:rPr lang="en-US" dirty="0"/>
              <a:t>.</a:t>
            </a:r>
          </a:p>
          <a:p>
            <a:endParaRPr lang="en-US" dirty="0"/>
          </a:p>
          <a:p>
            <a:r>
              <a:rPr lang="en-US" dirty="0"/>
              <a:t>Vi </a:t>
            </a:r>
            <a:r>
              <a:rPr lang="en-US" dirty="0" err="1"/>
              <a:t>har</a:t>
            </a:r>
            <a:r>
              <a:rPr lang="en-US" dirty="0"/>
              <a:t> </a:t>
            </a:r>
            <a:r>
              <a:rPr lang="en-US" dirty="0" err="1"/>
              <a:t>også</a:t>
            </a:r>
            <a:r>
              <a:rPr lang="en-US" dirty="0"/>
              <a:t> </a:t>
            </a:r>
            <a:r>
              <a:rPr lang="en-US" dirty="0" err="1"/>
              <a:t>stort</a:t>
            </a:r>
            <a:r>
              <a:rPr lang="en-US" dirty="0"/>
              <a:t> focus </a:t>
            </a:r>
            <a:r>
              <a:rPr lang="en-US" dirty="0" err="1"/>
              <a:t>på</a:t>
            </a:r>
            <a:r>
              <a:rPr lang="en-US" dirty="0"/>
              <a:t> </a:t>
            </a:r>
            <a:r>
              <a:rPr lang="en-US" dirty="0" err="1"/>
              <a:t>miljø</a:t>
            </a:r>
            <a:r>
              <a:rPr lang="en-US" dirty="0"/>
              <a:t> I </a:t>
            </a:r>
            <a:r>
              <a:rPr lang="en-US" dirty="0" err="1"/>
              <a:t>vårt</a:t>
            </a:r>
            <a:r>
              <a:rPr lang="en-US" dirty="0"/>
              <a:t> </a:t>
            </a:r>
            <a:r>
              <a:rPr lang="en-US" dirty="0" err="1"/>
              <a:t>arbeid</a:t>
            </a:r>
            <a:r>
              <a:rPr lang="en-US" dirty="0"/>
              <a:t>. Vi </a:t>
            </a:r>
            <a:r>
              <a:rPr lang="en-US" dirty="0" err="1"/>
              <a:t>har</a:t>
            </a:r>
            <a:r>
              <a:rPr lang="en-US" dirty="0"/>
              <a:t> </a:t>
            </a:r>
            <a:r>
              <a:rPr lang="en-US" dirty="0" err="1"/>
              <a:t>derfor</a:t>
            </a:r>
            <a:r>
              <a:rPr lang="en-US" dirty="0"/>
              <a:t> </a:t>
            </a:r>
            <a:r>
              <a:rPr lang="en-US" dirty="0" err="1"/>
              <a:t>valgt</a:t>
            </a:r>
            <a:r>
              <a:rPr lang="en-US" dirty="0"/>
              <a:t> å </a:t>
            </a:r>
            <a:r>
              <a:rPr lang="en-US" dirty="0" err="1"/>
              <a:t>sertifisere</a:t>
            </a:r>
            <a:r>
              <a:rPr lang="en-US" dirty="0"/>
              <a:t> </a:t>
            </a:r>
            <a:r>
              <a:rPr lang="en-US" dirty="0" err="1"/>
              <a:t>oss</a:t>
            </a:r>
            <a:r>
              <a:rPr lang="en-US" dirty="0"/>
              <a:t> </a:t>
            </a:r>
            <a:r>
              <a:rPr lang="en-US" dirty="0" err="1"/>
              <a:t>gjennom</a:t>
            </a:r>
            <a:r>
              <a:rPr lang="en-US" dirty="0"/>
              <a:t> </a:t>
            </a:r>
            <a:r>
              <a:rPr lang="en-US" dirty="0" err="1"/>
              <a:t>Miljøfyrtårn-programmet</a:t>
            </a:r>
            <a:r>
              <a:rPr lang="en-US" dirty="0"/>
              <a:t>. Vi </a:t>
            </a:r>
            <a:r>
              <a:rPr lang="en-US" dirty="0" err="1"/>
              <a:t>fikk</a:t>
            </a:r>
            <a:r>
              <a:rPr lang="en-US" dirty="0"/>
              <a:t> </a:t>
            </a:r>
            <a:r>
              <a:rPr lang="en-US" dirty="0" err="1"/>
              <a:t>vår</a:t>
            </a:r>
            <a:r>
              <a:rPr lang="en-US" dirty="0"/>
              <a:t> </a:t>
            </a:r>
            <a:r>
              <a:rPr lang="en-US" dirty="0" err="1"/>
              <a:t>sertifisering</a:t>
            </a:r>
            <a:r>
              <a:rPr lang="en-US" dirty="0"/>
              <a:t> I 2016 </a:t>
            </a:r>
            <a:r>
              <a:rPr lang="en-US" dirty="0" err="1"/>
              <a:t>som</a:t>
            </a:r>
            <a:r>
              <a:rPr lang="en-US" dirty="0"/>
              <a:t> den </a:t>
            </a:r>
            <a:r>
              <a:rPr lang="en-US" dirty="0" err="1"/>
              <a:t>første</a:t>
            </a:r>
            <a:r>
              <a:rPr lang="en-US" dirty="0"/>
              <a:t> </a:t>
            </a:r>
            <a:r>
              <a:rPr lang="en-US" dirty="0" err="1"/>
              <a:t>entreprenørbedriften</a:t>
            </a:r>
            <a:r>
              <a:rPr lang="en-US" dirty="0"/>
              <a:t> I </a:t>
            </a:r>
            <a:r>
              <a:rPr lang="en-US" dirty="0" err="1"/>
              <a:t>Finnmark</a:t>
            </a:r>
            <a:r>
              <a:rPr lang="en-US" dirty="0"/>
              <a:t>. </a:t>
            </a:r>
            <a:r>
              <a:rPr lang="en-US" dirty="0" err="1"/>
              <a:t>Våre</a:t>
            </a:r>
            <a:r>
              <a:rPr lang="en-US" dirty="0"/>
              <a:t> </a:t>
            </a:r>
            <a:r>
              <a:rPr lang="en-US" dirty="0" err="1"/>
              <a:t>erfaringer</a:t>
            </a:r>
            <a:r>
              <a:rPr lang="en-US" dirty="0"/>
              <a:t> </a:t>
            </a:r>
            <a:r>
              <a:rPr lang="en-US" dirty="0" err="1"/>
              <a:t>er</a:t>
            </a:r>
            <a:r>
              <a:rPr lang="en-US" dirty="0"/>
              <a:t> at </a:t>
            </a:r>
            <a:r>
              <a:rPr lang="en-US" dirty="0" err="1"/>
              <a:t>det</a:t>
            </a:r>
            <a:r>
              <a:rPr lang="en-US" dirty="0"/>
              <a:t> å </a:t>
            </a:r>
            <a:r>
              <a:rPr lang="en-US" dirty="0" err="1"/>
              <a:t>jobbe</a:t>
            </a:r>
            <a:r>
              <a:rPr lang="en-US" dirty="0"/>
              <a:t> </a:t>
            </a:r>
            <a:r>
              <a:rPr lang="en-US" dirty="0" err="1"/>
              <a:t>målrettet</a:t>
            </a:r>
            <a:r>
              <a:rPr lang="en-US" dirty="0"/>
              <a:t> med </a:t>
            </a:r>
            <a:r>
              <a:rPr lang="en-US" dirty="0" err="1"/>
              <a:t>miljøarbeid</a:t>
            </a:r>
            <a:r>
              <a:rPr lang="en-US" dirty="0"/>
              <a:t>, </a:t>
            </a:r>
            <a:r>
              <a:rPr lang="en-US" dirty="0" err="1"/>
              <a:t>som</a:t>
            </a:r>
            <a:r>
              <a:rPr lang="en-US" dirty="0"/>
              <a:t> </a:t>
            </a:r>
            <a:r>
              <a:rPr lang="en-US" dirty="0" err="1"/>
              <a:t>en</a:t>
            </a:r>
            <a:r>
              <a:rPr lang="en-US" dirty="0"/>
              <a:t> </a:t>
            </a:r>
            <a:r>
              <a:rPr lang="en-US" dirty="0" err="1"/>
              <a:t>må</a:t>
            </a:r>
            <a:r>
              <a:rPr lang="en-US" dirty="0"/>
              <a:t> for å </a:t>
            </a:r>
            <a:r>
              <a:rPr lang="en-US" dirty="0" err="1"/>
              <a:t>bli</a:t>
            </a:r>
            <a:r>
              <a:rPr lang="en-US" dirty="0"/>
              <a:t> </a:t>
            </a:r>
            <a:r>
              <a:rPr lang="en-US" dirty="0" err="1"/>
              <a:t>sertifisert</a:t>
            </a:r>
            <a:r>
              <a:rPr lang="en-US" dirty="0"/>
              <a:t> I et </a:t>
            </a:r>
            <a:r>
              <a:rPr lang="en-US" dirty="0" err="1"/>
              <a:t>slikt</a:t>
            </a:r>
            <a:r>
              <a:rPr lang="en-US" dirty="0"/>
              <a:t> program, </a:t>
            </a:r>
            <a:r>
              <a:rPr lang="en-US" dirty="0" err="1"/>
              <a:t>også</a:t>
            </a:r>
            <a:r>
              <a:rPr lang="en-US" dirty="0"/>
              <a:t> </a:t>
            </a:r>
            <a:r>
              <a:rPr lang="en-US" dirty="0" err="1"/>
              <a:t>på</a:t>
            </a:r>
            <a:r>
              <a:rPr lang="en-US" dirty="0"/>
              <a:t> </a:t>
            </a:r>
            <a:r>
              <a:rPr lang="en-US" dirty="0" err="1"/>
              <a:t>sikt</a:t>
            </a:r>
            <a:r>
              <a:rPr lang="en-US" dirty="0"/>
              <a:t> </a:t>
            </a:r>
            <a:r>
              <a:rPr lang="en-US" dirty="0" err="1"/>
              <a:t>gir</a:t>
            </a:r>
            <a:r>
              <a:rPr lang="en-US" dirty="0"/>
              <a:t> </a:t>
            </a:r>
            <a:r>
              <a:rPr lang="en-US" dirty="0" err="1"/>
              <a:t>økonomiske</a:t>
            </a:r>
            <a:r>
              <a:rPr lang="en-US" dirty="0"/>
              <a:t> </a:t>
            </a:r>
            <a:r>
              <a:rPr lang="en-US" dirty="0" err="1"/>
              <a:t>gevinster</a:t>
            </a:r>
            <a:r>
              <a:rPr lang="en-US" dirty="0"/>
              <a:t>. </a:t>
            </a:r>
          </a:p>
          <a:p>
            <a:endParaRPr lang="en-US" dirty="0"/>
          </a:p>
          <a:p>
            <a:r>
              <a:rPr lang="en-US" dirty="0"/>
              <a:t>Vi </a:t>
            </a:r>
            <a:r>
              <a:rPr lang="en-US" dirty="0" err="1"/>
              <a:t>har</a:t>
            </a:r>
            <a:r>
              <a:rPr lang="en-US" dirty="0"/>
              <a:t> I </a:t>
            </a:r>
            <a:r>
              <a:rPr lang="en-US" dirty="0" err="1"/>
              <a:t>dag</a:t>
            </a:r>
            <a:r>
              <a:rPr lang="en-US" dirty="0"/>
              <a:t> </a:t>
            </a:r>
            <a:r>
              <a:rPr lang="en-US" dirty="0" err="1"/>
              <a:t>hovedtyngden</a:t>
            </a:r>
            <a:r>
              <a:rPr lang="en-US" dirty="0"/>
              <a:t> </a:t>
            </a:r>
            <a:r>
              <a:rPr lang="en-US" dirty="0" err="1"/>
              <a:t>av</a:t>
            </a:r>
            <a:r>
              <a:rPr lang="en-US" dirty="0"/>
              <a:t> </a:t>
            </a:r>
            <a:r>
              <a:rPr lang="en-US" dirty="0" err="1"/>
              <a:t>våre</a:t>
            </a:r>
            <a:r>
              <a:rPr lang="en-US" dirty="0"/>
              <a:t> </a:t>
            </a:r>
            <a:r>
              <a:rPr lang="en-US" dirty="0" err="1"/>
              <a:t>prosjekter</a:t>
            </a:r>
            <a:r>
              <a:rPr lang="en-US" dirty="0"/>
              <a:t> I Alta, men </a:t>
            </a:r>
            <a:r>
              <a:rPr lang="en-US" dirty="0" err="1"/>
              <a:t>har</a:t>
            </a:r>
            <a:r>
              <a:rPr lang="en-US" dirty="0"/>
              <a:t> </a:t>
            </a:r>
            <a:r>
              <a:rPr lang="en-US" dirty="0" err="1"/>
              <a:t>også</a:t>
            </a:r>
            <a:r>
              <a:rPr lang="en-US" dirty="0"/>
              <a:t> </a:t>
            </a:r>
            <a:r>
              <a:rPr lang="en-US" dirty="0" err="1"/>
              <a:t>prosjekter</a:t>
            </a:r>
            <a:r>
              <a:rPr lang="en-US" dirty="0"/>
              <a:t> I </a:t>
            </a:r>
            <a:r>
              <a:rPr lang="en-US" dirty="0" err="1"/>
              <a:t>resten</a:t>
            </a:r>
            <a:r>
              <a:rPr lang="en-US" dirty="0"/>
              <a:t> </a:t>
            </a:r>
            <a:r>
              <a:rPr lang="en-US" dirty="0" err="1"/>
              <a:t>av</a:t>
            </a:r>
            <a:r>
              <a:rPr lang="en-US" dirty="0"/>
              <a:t> </a:t>
            </a:r>
            <a:r>
              <a:rPr lang="en-US" dirty="0" err="1"/>
              <a:t>fylket</a:t>
            </a:r>
            <a:r>
              <a:rPr lang="en-US" dirty="0"/>
              <a:t> </a:t>
            </a:r>
            <a:r>
              <a:rPr lang="en-US" dirty="0" err="1"/>
              <a:t>bla</a:t>
            </a:r>
            <a:r>
              <a:rPr lang="en-US" dirty="0"/>
              <a:t> Tana </a:t>
            </a:r>
            <a:r>
              <a:rPr lang="en-US" dirty="0" err="1"/>
              <a:t>og</a:t>
            </a:r>
            <a:r>
              <a:rPr lang="en-US" dirty="0"/>
              <a:t> </a:t>
            </a:r>
            <a:r>
              <a:rPr lang="en-US" dirty="0" err="1"/>
              <a:t>Kongsfjord</a:t>
            </a:r>
            <a:r>
              <a:rPr lang="en-US" dirty="0"/>
              <a:t>.</a:t>
            </a:r>
          </a:p>
          <a:p>
            <a:r>
              <a:rPr lang="en-US" dirty="0"/>
              <a:t>Vi </a:t>
            </a:r>
            <a:r>
              <a:rPr lang="en-US" dirty="0" err="1"/>
              <a:t>er</a:t>
            </a:r>
            <a:r>
              <a:rPr lang="en-US" dirty="0"/>
              <a:t> </a:t>
            </a:r>
            <a:r>
              <a:rPr lang="en-US" dirty="0" err="1"/>
              <a:t>en</a:t>
            </a:r>
            <a:r>
              <a:rPr lang="en-US" dirty="0"/>
              <a:t> </a:t>
            </a:r>
            <a:r>
              <a:rPr lang="en-US" dirty="0" err="1"/>
              <a:t>alsidig</a:t>
            </a:r>
            <a:r>
              <a:rPr lang="en-US" dirty="0"/>
              <a:t> </a:t>
            </a:r>
            <a:r>
              <a:rPr lang="en-US" dirty="0" err="1"/>
              <a:t>Totalentreprenør</a:t>
            </a:r>
            <a:r>
              <a:rPr lang="en-US" dirty="0"/>
              <a:t> </a:t>
            </a:r>
            <a:r>
              <a:rPr lang="en-US" dirty="0" err="1"/>
              <a:t>noe</a:t>
            </a:r>
            <a:r>
              <a:rPr lang="en-US" dirty="0"/>
              <a:t> </a:t>
            </a:r>
            <a:r>
              <a:rPr lang="en-US" dirty="0" err="1"/>
              <a:t>som</a:t>
            </a:r>
            <a:r>
              <a:rPr lang="en-US" dirty="0"/>
              <a:t> </a:t>
            </a:r>
            <a:r>
              <a:rPr lang="en-US" dirty="0" err="1"/>
              <a:t>gjennspeiler</a:t>
            </a:r>
            <a:r>
              <a:rPr lang="en-US" dirty="0"/>
              <a:t> </a:t>
            </a:r>
            <a:r>
              <a:rPr lang="en-US" dirty="0" err="1"/>
              <a:t>seg</a:t>
            </a:r>
            <a:r>
              <a:rPr lang="en-US" dirty="0"/>
              <a:t> I </a:t>
            </a:r>
            <a:r>
              <a:rPr lang="en-US" dirty="0" err="1"/>
              <a:t>våre</a:t>
            </a:r>
            <a:r>
              <a:rPr lang="en-US" dirty="0"/>
              <a:t> </a:t>
            </a:r>
            <a:r>
              <a:rPr lang="en-US" dirty="0" err="1"/>
              <a:t>prosjekter</a:t>
            </a:r>
            <a:r>
              <a:rPr lang="en-US" dirty="0"/>
              <a:t>. Alt </a:t>
            </a:r>
            <a:r>
              <a:rPr lang="en-US" dirty="0" err="1"/>
              <a:t>fra</a:t>
            </a:r>
            <a:r>
              <a:rPr lang="en-US" dirty="0"/>
              <a:t> </a:t>
            </a:r>
            <a:r>
              <a:rPr lang="en-US" dirty="0" err="1"/>
              <a:t>offentlige</a:t>
            </a:r>
            <a:r>
              <a:rPr lang="en-US" dirty="0"/>
              <a:t> </a:t>
            </a:r>
            <a:r>
              <a:rPr lang="en-US" dirty="0" err="1"/>
              <a:t>bygg</a:t>
            </a:r>
            <a:r>
              <a:rPr lang="en-US" dirty="0"/>
              <a:t> (</a:t>
            </a:r>
            <a:r>
              <a:rPr lang="en-US" dirty="0" err="1"/>
              <a:t>skole</a:t>
            </a:r>
            <a:r>
              <a:rPr lang="en-US" dirty="0"/>
              <a:t> </a:t>
            </a:r>
            <a:r>
              <a:rPr lang="en-US" dirty="0" err="1"/>
              <a:t>og</a:t>
            </a:r>
            <a:r>
              <a:rPr lang="en-US" dirty="0"/>
              <a:t> </a:t>
            </a:r>
            <a:r>
              <a:rPr lang="en-US" dirty="0" err="1"/>
              <a:t>idrett</a:t>
            </a:r>
            <a:r>
              <a:rPr lang="en-US" dirty="0"/>
              <a:t>), </a:t>
            </a:r>
            <a:r>
              <a:rPr lang="en-US" dirty="0" err="1"/>
              <a:t>boligbygg</a:t>
            </a:r>
            <a:r>
              <a:rPr lang="en-US" dirty="0"/>
              <a:t> (bade </a:t>
            </a:r>
            <a:r>
              <a:rPr lang="en-US" dirty="0" err="1"/>
              <a:t>offentlige</a:t>
            </a:r>
            <a:r>
              <a:rPr lang="en-US" dirty="0"/>
              <a:t> </a:t>
            </a:r>
            <a:r>
              <a:rPr lang="en-US" dirty="0" err="1"/>
              <a:t>og</a:t>
            </a:r>
            <a:r>
              <a:rPr lang="en-US" dirty="0"/>
              <a:t> private), private </a:t>
            </a:r>
            <a:r>
              <a:rPr lang="en-US" dirty="0" err="1"/>
              <a:t>næringsbygg</a:t>
            </a:r>
            <a:r>
              <a:rPr lang="en-US" dirty="0"/>
              <a:t> (</a:t>
            </a:r>
            <a:r>
              <a:rPr lang="en-US" dirty="0" err="1"/>
              <a:t>forretning</a:t>
            </a:r>
            <a:r>
              <a:rPr lang="en-US" dirty="0"/>
              <a:t> </a:t>
            </a:r>
            <a:r>
              <a:rPr lang="en-US" dirty="0" err="1"/>
              <a:t>og</a:t>
            </a:r>
            <a:r>
              <a:rPr lang="en-US" dirty="0"/>
              <a:t> </a:t>
            </a:r>
            <a:r>
              <a:rPr lang="en-US" dirty="0" err="1"/>
              <a:t>verksted</a:t>
            </a:r>
            <a:r>
              <a:rPr lang="en-US" dirty="0"/>
              <a:t>), </a:t>
            </a:r>
            <a:r>
              <a:rPr lang="en-US" dirty="0" err="1"/>
              <a:t>driftsbygg</a:t>
            </a:r>
            <a:r>
              <a:rPr lang="en-US" dirty="0"/>
              <a:t> I </a:t>
            </a:r>
            <a:r>
              <a:rPr lang="en-US" dirty="0" err="1"/>
              <a:t>luftfart</a:t>
            </a:r>
            <a:r>
              <a:rPr lang="en-US" dirty="0"/>
              <a:t> (</a:t>
            </a:r>
            <a:r>
              <a:rPr lang="en-US" dirty="0" err="1"/>
              <a:t>Hangarer</a:t>
            </a:r>
            <a:r>
              <a:rPr lang="en-US" dirty="0"/>
              <a:t>) </a:t>
            </a:r>
            <a:r>
              <a:rPr lang="en-US" dirty="0" err="1"/>
              <a:t>og</a:t>
            </a:r>
            <a:r>
              <a:rPr lang="en-US" dirty="0"/>
              <a:t> </a:t>
            </a:r>
            <a:r>
              <a:rPr lang="en-US" dirty="0" err="1"/>
              <a:t>tunge</a:t>
            </a:r>
            <a:r>
              <a:rPr lang="en-US" dirty="0"/>
              <a:t> </a:t>
            </a:r>
            <a:r>
              <a:rPr lang="en-US" dirty="0" err="1"/>
              <a:t>konstruksjoner</a:t>
            </a:r>
            <a:r>
              <a:rPr lang="en-US" dirty="0"/>
              <a:t> for </a:t>
            </a:r>
            <a:r>
              <a:rPr lang="en-US" dirty="0" err="1"/>
              <a:t>energisektoren</a:t>
            </a:r>
            <a:r>
              <a:rPr lang="en-US" dirty="0"/>
              <a:t> (</a:t>
            </a:r>
            <a:r>
              <a:rPr lang="en-US" dirty="0" err="1"/>
              <a:t>Statnett</a:t>
            </a:r>
            <a:r>
              <a:rPr lang="en-US" dirty="0"/>
              <a:t>, </a:t>
            </a:r>
            <a:r>
              <a:rPr lang="en-US" dirty="0" err="1"/>
              <a:t>Varanger</a:t>
            </a:r>
            <a:r>
              <a:rPr lang="en-US" dirty="0"/>
              <a:t> Kraft </a:t>
            </a:r>
            <a:r>
              <a:rPr lang="en-US" dirty="0" err="1"/>
              <a:t>og</a:t>
            </a:r>
            <a:r>
              <a:rPr lang="en-US" dirty="0"/>
              <a:t> Alta </a:t>
            </a:r>
            <a:r>
              <a:rPr lang="en-US" dirty="0" err="1"/>
              <a:t>Kraftlag</a:t>
            </a:r>
            <a:r>
              <a:rPr lang="en-US" dirty="0"/>
              <a:t>.</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2</a:t>
            </a:fld>
            <a:endParaRPr lang="nb-NO"/>
          </a:p>
        </p:txBody>
      </p:sp>
    </p:spTree>
    <p:extLst>
      <p:ext uri="{BB962C8B-B14F-4D97-AF65-F5344CB8AC3E}">
        <p14:creationId xmlns:p14="http://schemas.microsoft.com/office/powerpoint/2010/main" val="361426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81FF8B0-CBBA-4A49-AC11-1010366B540F}" type="slidenum">
              <a:rPr lang="nb-NO" smtClean="0"/>
              <a:t>20</a:t>
            </a:fld>
            <a:endParaRPr lang="nb-NO"/>
          </a:p>
        </p:txBody>
      </p:sp>
    </p:spTree>
    <p:extLst>
      <p:ext uri="{BB962C8B-B14F-4D97-AF65-F5344CB8AC3E}">
        <p14:creationId xmlns:p14="http://schemas.microsoft.com/office/powerpoint/2010/main" val="1558709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dirty="0" err="1"/>
              <a:t>Erfaringer</a:t>
            </a:r>
            <a:r>
              <a:rPr lang="en-US" dirty="0"/>
              <a:t> </a:t>
            </a:r>
            <a:r>
              <a:rPr lang="en-US" dirty="0" err="1"/>
              <a:t>så</a:t>
            </a:r>
            <a:r>
              <a:rPr lang="en-US" dirty="0"/>
              <a:t> </a:t>
            </a:r>
            <a:r>
              <a:rPr lang="en-US" dirty="0" err="1"/>
              <a:t>langt</a:t>
            </a:r>
            <a:r>
              <a:rPr lang="en-US" dirty="0"/>
              <a:t>:</a:t>
            </a:r>
          </a:p>
          <a:p>
            <a:pPr marL="171450" indent="-171450">
              <a:buFont typeface="Arial" panose="020B0604020202020204" pitchFamily="34" charset="0"/>
              <a:buChar char="•"/>
            </a:pPr>
            <a:r>
              <a:rPr lang="en-US" dirty="0" err="1"/>
              <a:t>Anlegget</a:t>
            </a:r>
            <a:r>
              <a:rPr lang="en-US" dirty="0"/>
              <a:t> </a:t>
            </a:r>
            <a:r>
              <a:rPr lang="en-US" dirty="0" err="1"/>
              <a:t>har</a:t>
            </a:r>
            <a:r>
              <a:rPr lang="en-US" dirty="0"/>
              <a:t> </a:t>
            </a:r>
            <a:r>
              <a:rPr lang="en-US" dirty="0" err="1"/>
              <a:t>vært</a:t>
            </a:r>
            <a:r>
              <a:rPr lang="en-US" dirty="0"/>
              <a:t> </a:t>
            </a:r>
            <a:r>
              <a:rPr lang="en-US" dirty="0" err="1"/>
              <a:t>driftssikkert</a:t>
            </a:r>
            <a:r>
              <a:rPr lang="en-US" dirty="0"/>
              <a:t>. </a:t>
            </a:r>
            <a:r>
              <a:rPr lang="en-US" dirty="0" err="1"/>
              <a:t>Bortsett</a:t>
            </a:r>
            <a:r>
              <a:rPr lang="en-US" dirty="0"/>
              <a:t> </a:t>
            </a:r>
            <a:r>
              <a:rPr lang="en-US" dirty="0" err="1"/>
              <a:t>fra</a:t>
            </a:r>
            <a:r>
              <a:rPr lang="en-US" dirty="0"/>
              <a:t> </a:t>
            </a:r>
            <a:r>
              <a:rPr lang="en-US" dirty="0" err="1"/>
              <a:t>driftstans</a:t>
            </a:r>
            <a:r>
              <a:rPr lang="en-US" dirty="0"/>
              <a:t> </a:t>
            </a:r>
            <a:r>
              <a:rPr lang="en-US" dirty="0" err="1"/>
              <a:t>som</a:t>
            </a:r>
            <a:r>
              <a:rPr lang="en-US" dirty="0"/>
              <a:t> </a:t>
            </a:r>
            <a:r>
              <a:rPr lang="en-US" dirty="0" err="1"/>
              <a:t>følge</a:t>
            </a:r>
            <a:r>
              <a:rPr lang="en-US" dirty="0"/>
              <a:t> </a:t>
            </a:r>
            <a:r>
              <a:rPr lang="en-US" dirty="0" err="1"/>
              <a:t>av</a:t>
            </a:r>
            <a:r>
              <a:rPr lang="en-US" dirty="0"/>
              <a:t> </a:t>
            </a:r>
            <a:r>
              <a:rPr lang="en-US" dirty="0" err="1"/>
              <a:t>feil</a:t>
            </a:r>
            <a:r>
              <a:rPr lang="en-US" dirty="0"/>
              <a:t> </a:t>
            </a:r>
            <a:r>
              <a:rPr lang="en-US" dirty="0" err="1"/>
              <a:t>på</a:t>
            </a:r>
            <a:r>
              <a:rPr lang="en-US" dirty="0"/>
              <a:t> </a:t>
            </a:r>
            <a:r>
              <a:rPr lang="en-US" dirty="0" err="1"/>
              <a:t>tilleggsutstyr</a:t>
            </a:r>
            <a:r>
              <a:rPr lang="en-US" dirty="0"/>
              <a:t> for </a:t>
            </a:r>
            <a:r>
              <a:rPr lang="en-US" dirty="0" err="1"/>
              <a:t>appstyring</a:t>
            </a:r>
            <a:r>
              <a:rPr lang="en-US" dirty="0"/>
              <a:t> </a:t>
            </a:r>
            <a:r>
              <a:rPr lang="en-US" dirty="0" err="1"/>
              <a:t>av</a:t>
            </a:r>
            <a:r>
              <a:rPr lang="en-US" dirty="0"/>
              <a:t> </a:t>
            </a:r>
            <a:r>
              <a:rPr lang="en-US" dirty="0" err="1"/>
              <a:t>varmepumpe</a:t>
            </a:r>
            <a:r>
              <a:rPr lang="en-US" dirty="0"/>
              <a:t>.</a:t>
            </a:r>
          </a:p>
          <a:p>
            <a:pPr marL="171450" indent="-171450">
              <a:buFont typeface="Arial" panose="020B0604020202020204" pitchFamily="34" charset="0"/>
              <a:buChar char="•"/>
            </a:pPr>
            <a:r>
              <a:rPr lang="en-US" dirty="0" err="1"/>
              <a:t>Ettersynet</a:t>
            </a:r>
            <a:r>
              <a:rPr lang="en-US" dirty="0"/>
              <a:t> </a:t>
            </a:r>
            <a:r>
              <a:rPr lang="en-US" dirty="0" err="1"/>
              <a:t>er</a:t>
            </a:r>
            <a:r>
              <a:rPr lang="en-US" dirty="0"/>
              <a:t> </a:t>
            </a:r>
            <a:r>
              <a:rPr lang="en-US" dirty="0" err="1"/>
              <a:t>svært</a:t>
            </a:r>
            <a:r>
              <a:rPr lang="en-US" dirty="0"/>
              <a:t> </a:t>
            </a:r>
            <a:r>
              <a:rPr lang="en-US" dirty="0" err="1"/>
              <a:t>enkelt</a:t>
            </a:r>
            <a:r>
              <a:rPr lang="en-US" dirty="0"/>
              <a:t>. </a:t>
            </a:r>
            <a:r>
              <a:rPr lang="en-US" dirty="0" err="1"/>
              <a:t>Etter</a:t>
            </a:r>
            <a:r>
              <a:rPr lang="en-US" dirty="0"/>
              <a:t> </a:t>
            </a:r>
            <a:r>
              <a:rPr lang="en-US" dirty="0" err="1"/>
              <a:t>lengere</a:t>
            </a:r>
            <a:r>
              <a:rPr lang="en-US" dirty="0"/>
              <a:t> </a:t>
            </a:r>
            <a:r>
              <a:rPr lang="en-US" dirty="0" err="1"/>
              <a:t>stillstand</a:t>
            </a:r>
            <a:r>
              <a:rPr lang="en-US" dirty="0"/>
              <a:t> </a:t>
            </a:r>
            <a:r>
              <a:rPr lang="en-US" dirty="0" err="1"/>
              <a:t>på</a:t>
            </a:r>
            <a:r>
              <a:rPr lang="en-US" dirty="0"/>
              <a:t> </a:t>
            </a:r>
            <a:r>
              <a:rPr lang="en-US" dirty="0" err="1"/>
              <a:t>anlegget</a:t>
            </a:r>
            <a:r>
              <a:rPr lang="en-US" dirty="0"/>
              <a:t> (</a:t>
            </a:r>
            <a:r>
              <a:rPr lang="en-US" dirty="0" err="1"/>
              <a:t>sommerhalvåret</a:t>
            </a:r>
            <a:r>
              <a:rPr lang="en-US" dirty="0"/>
              <a:t>) </a:t>
            </a:r>
            <a:r>
              <a:rPr lang="en-US" dirty="0" err="1"/>
              <a:t>kan</a:t>
            </a:r>
            <a:r>
              <a:rPr lang="en-US" dirty="0"/>
              <a:t> man </a:t>
            </a:r>
            <a:r>
              <a:rPr lang="en-US" dirty="0" err="1"/>
              <a:t>oppleve</a:t>
            </a:r>
            <a:r>
              <a:rPr lang="en-US" dirty="0"/>
              <a:t> </a:t>
            </a:r>
            <a:r>
              <a:rPr lang="en-US" dirty="0" err="1"/>
              <a:t>litt</a:t>
            </a:r>
            <a:r>
              <a:rPr lang="en-US" dirty="0"/>
              <a:t> </a:t>
            </a:r>
            <a:r>
              <a:rPr lang="en-US" dirty="0" err="1"/>
              <a:t>trykkfall</a:t>
            </a:r>
            <a:r>
              <a:rPr lang="en-US" dirty="0"/>
              <a:t> I </a:t>
            </a:r>
            <a:r>
              <a:rPr lang="en-US" dirty="0" err="1"/>
              <a:t>røranlegget</a:t>
            </a:r>
            <a:r>
              <a:rPr lang="en-US" dirty="0"/>
              <a:t>. </a:t>
            </a:r>
            <a:r>
              <a:rPr lang="en-US" dirty="0" err="1"/>
              <a:t>Dette</a:t>
            </a:r>
            <a:r>
              <a:rPr lang="en-US" dirty="0"/>
              <a:t> </a:t>
            </a:r>
            <a:r>
              <a:rPr lang="en-US" dirty="0" err="1"/>
              <a:t>løses</a:t>
            </a:r>
            <a:r>
              <a:rPr lang="en-US" dirty="0"/>
              <a:t> </a:t>
            </a:r>
            <a:r>
              <a:rPr lang="en-US" dirty="0" err="1"/>
              <a:t>enkelt</a:t>
            </a:r>
            <a:r>
              <a:rPr lang="en-US" dirty="0"/>
              <a:t> med </a:t>
            </a:r>
            <a:r>
              <a:rPr lang="en-US" dirty="0" err="1"/>
              <a:t>litt</a:t>
            </a:r>
            <a:r>
              <a:rPr lang="en-US" dirty="0"/>
              <a:t> </a:t>
            </a:r>
            <a:r>
              <a:rPr lang="en-US" dirty="0" err="1"/>
              <a:t>etterfylling</a:t>
            </a:r>
            <a:r>
              <a:rPr lang="en-US" dirty="0"/>
              <a:t> </a:t>
            </a:r>
            <a:r>
              <a:rPr lang="en-US" dirty="0" err="1"/>
              <a:t>av</a:t>
            </a:r>
            <a:r>
              <a:rPr lang="en-US" dirty="0"/>
              <a:t> </a:t>
            </a:r>
            <a:r>
              <a:rPr lang="en-US" dirty="0" err="1"/>
              <a:t>kjøleveske</a:t>
            </a:r>
            <a:r>
              <a:rPr lang="en-US" dirty="0"/>
              <a:t>.</a:t>
            </a:r>
          </a:p>
          <a:p>
            <a:pPr marL="171450" indent="-171450">
              <a:buFont typeface="Arial" panose="020B0604020202020204" pitchFamily="34" charset="0"/>
              <a:buChar char="•"/>
            </a:pPr>
            <a:r>
              <a:rPr lang="en-US" dirty="0" err="1"/>
              <a:t>Gulvvarmen</a:t>
            </a:r>
            <a:r>
              <a:rPr lang="en-US" dirty="0"/>
              <a:t> </a:t>
            </a:r>
            <a:r>
              <a:rPr lang="en-US" dirty="0" err="1"/>
              <a:t>sirkulerer</a:t>
            </a:r>
            <a:r>
              <a:rPr lang="en-US" dirty="0"/>
              <a:t> </a:t>
            </a:r>
            <a:r>
              <a:rPr lang="en-US" dirty="0" err="1"/>
              <a:t>ut</a:t>
            </a:r>
            <a:r>
              <a:rPr lang="en-US" dirty="0"/>
              <a:t> </a:t>
            </a:r>
            <a:r>
              <a:rPr lang="en-US" dirty="0" err="1"/>
              <a:t>fra</a:t>
            </a:r>
            <a:r>
              <a:rPr lang="en-US" dirty="0"/>
              <a:t> </a:t>
            </a:r>
            <a:r>
              <a:rPr lang="en-US" dirty="0" err="1"/>
              <a:t>varmepumpen</a:t>
            </a:r>
            <a:r>
              <a:rPr lang="en-US" dirty="0"/>
              <a:t> med ca 40 grader </a:t>
            </a:r>
            <a:r>
              <a:rPr lang="en-US" dirty="0" err="1"/>
              <a:t>avhengig</a:t>
            </a:r>
            <a:r>
              <a:rPr lang="en-US" dirty="0"/>
              <a:t> </a:t>
            </a:r>
            <a:r>
              <a:rPr lang="en-US" dirty="0" err="1"/>
              <a:t>av</a:t>
            </a:r>
            <a:r>
              <a:rPr lang="en-US" dirty="0"/>
              <a:t> </a:t>
            </a:r>
            <a:r>
              <a:rPr lang="en-US" dirty="0" err="1"/>
              <a:t>utetemperatur</a:t>
            </a:r>
            <a:r>
              <a:rPr lang="en-US" dirty="0"/>
              <a:t>.</a:t>
            </a:r>
          </a:p>
          <a:p>
            <a:pPr marL="171450" indent="-171450">
              <a:buFont typeface="Arial" panose="020B0604020202020204" pitchFamily="34" charset="0"/>
              <a:buChar char="•"/>
            </a:pPr>
            <a:r>
              <a:rPr lang="en-US" dirty="0" err="1"/>
              <a:t>Gulvvarme</a:t>
            </a:r>
            <a:r>
              <a:rPr lang="en-US" dirty="0"/>
              <a:t> </a:t>
            </a:r>
            <a:r>
              <a:rPr lang="en-US" dirty="0" err="1"/>
              <a:t>gir</a:t>
            </a:r>
            <a:r>
              <a:rPr lang="en-US" dirty="0"/>
              <a:t> </a:t>
            </a:r>
            <a:r>
              <a:rPr lang="en-US" dirty="0" err="1"/>
              <a:t>svært</a:t>
            </a:r>
            <a:r>
              <a:rPr lang="en-US" dirty="0"/>
              <a:t> </a:t>
            </a:r>
            <a:r>
              <a:rPr lang="en-US" dirty="0" err="1"/>
              <a:t>godt</a:t>
            </a:r>
            <a:r>
              <a:rPr lang="en-US" dirty="0"/>
              <a:t> </a:t>
            </a:r>
            <a:r>
              <a:rPr lang="en-US" dirty="0" err="1"/>
              <a:t>inneklima</a:t>
            </a:r>
            <a:r>
              <a:rPr lang="en-US" dirty="0"/>
              <a:t> </a:t>
            </a:r>
            <a:r>
              <a:rPr lang="en-US" dirty="0" err="1"/>
              <a:t>og</a:t>
            </a:r>
            <a:r>
              <a:rPr lang="en-US" dirty="0"/>
              <a:t> </a:t>
            </a:r>
            <a:r>
              <a:rPr lang="en-US" dirty="0" err="1"/>
              <a:t>anlegget</a:t>
            </a:r>
            <a:r>
              <a:rPr lang="en-US" dirty="0"/>
              <a:t> </a:t>
            </a:r>
            <a:r>
              <a:rPr lang="en-US" dirty="0" err="1"/>
              <a:t>avgir</a:t>
            </a:r>
            <a:r>
              <a:rPr lang="en-US" dirty="0"/>
              <a:t> </a:t>
            </a:r>
            <a:r>
              <a:rPr lang="en-US" dirty="0" err="1"/>
              <a:t>nesten</a:t>
            </a:r>
            <a:r>
              <a:rPr lang="en-US" dirty="0"/>
              <a:t> </a:t>
            </a:r>
            <a:r>
              <a:rPr lang="en-US" dirty="0" err="1"/>
              <a:t>ingen</a:t>
            </a:r>
            <a:r>
              <a:rPr lang="en-US" dirty="0"/>
              <a:t> </a:t>
            </a:r>
            <a:r>
              <a:rPr lang="en-US" dirty="0" err="1"/>
              <a:t>støy</a:t>
            </a:r>
            <a:r>
              <a:rPr lang="en-US" dirty="0"/>
              <a:t>. </a:t>
            </a:r>
            <a:r>
              <a:rPr lang="en-US" dirty="0" err="1"/>
              <a:t>Styringssystemet</a:t>
            </a:r>
            <a:r>
              <a:rPr lang="en-US" dirty="0"/>
              <a:t> </a:t>
            </a:r>
            <a:r>
              <a:rPr lang="en-US" dirty="0" err="1"/>
              <a:t>har</a:t>
            </a:r>
            <a:r>
              <a:rPr lang="en-US" dirty="0"/>
              <a:t> </a:t>
            </a:r>
            <a:r>
              <a:rPr lang="en-US" dirty="0" err="1"/>
              <a:t>etter</a:t>
            </a:r>
            <a:r>
              <a:rPr lang="en-US" dirty="0"/>
              <a:t> </a:t>
            </a:r>
            <a:r>
              <a:rPr lang="en-US" dirty="0" err="1"/>
              <a:t>noen</a:t>
            </a:r>
            <a:r>
              <a:rPr lang="en-US" dirty="0"/>
              <a:t> </a:t>
            </a:r>
            <a:r>
              <a:rPr lang="en-US" dirty="0" err="1"/>
              <a:t>små</a:t>
            </a:r>
            <a:r>
              <a:rPr lang="en-US" dirty="0"/>
              <a:t> </a:t>
            </a:r>
            <a:r>
              <a:rPr lang="en-US" dirty="0" err="1"/>
              <a:t>innkjøringsutfordringer</a:t>
            </a:r>
            <a:r>
              <a:rPr lang="en-US" dirty="0"/>
              <a:t> </a:t>
            </a:r>
            <a:r>
              <a:rPr lang="en-US" dirty="0" err="1"/>
              <a:t>fungert</a:t>
            </a:r>
            <a:r>
              <a:rPr lang="en-US" dirty="0"/>
              <a:t> </a:t>
            </a:r>
            <a:r>
              <a:rPr lang="en-US" dirty="0" err="1"/>
              <a:t>veldig</a:t>
            </a:r>
            <a:r>
              <a:rPr lang="en-US" dirty="0"/>
              <a:t> </a:t>
            </a:r>
            <a:r>
              <a:rPr lang="en-US" dirty="0" err="1"/>
              <a:t>stabilt</a:t>
            </a:r>
            <a:r>
              <a:rPr lang="en-US" dirty="0"/>
              <a:t>. </a:t>
            </a:r>
            <a:r>
              <a:rPr lang="en-US" dirty="0" err="1"/>
              <a:t>En</a:t>
            </a:r>
            <a:r>
              <a:rPr lang="en-US" dirty="0"/>
              <a:t> </a:t>
            </a:r>
            <a:r>
              <a:rPr lang="en-US" dirty="0" err="1"/>
              <a:t>fordel</a:t>
            </a:r>
            <a:r>
              <a:rPr lang="en-US" dirty="0"/>
              <a:t> med </a:t>
            </a:r>
            <a:r>
              <a:rPr lang="en-US" dirty="0" err="1"/>
              <a:t>gulvvarme</a:t>
            </a:r>
            <a:r>
              <a:rPr lang="en-US" dirty="0"/>
              <a:t> </a:t>
            </a:r>
            <a:r>
              <a:rPr lang="en-US" dirty="0" err="1"/>
              <a:t>er</a:t>
            </a:r>
            <a:r>
              <a:rPr lang="en-US" dirty="0"/>
              <a:t> at man </a:t>
            </a:r>
            <a:r>
              <a:rPr lang="en-US" dirty="0" err="1"/>
              <a:t>kan</a:t>
            </a:r>
            <a:r>
              <a:rPr lang="en-US" dirty="0"/>
              <a:t> </a:t>
            </a:r>
            <a:r>
              <a:rPr lang="en-US" dirty="0" err="1"/>
              <a:t>senke</a:t>
            </a:r>
            <a:r>
              <a:rPr lang="en-US" dirty="0"/>
              <a:t> </a:t>
            </a:r>
            <a:r>
              <a:rPr lang="en-US" dirty="0" err="1"/>
              <a:t>reell</a:t>
            </a:r>
            <a:r>
              <a:rPr lang="en-US" dirty="0"/>
              <a:t> </a:t>
            </a:r>
            <a:r>
              <a:rPr lang="en-US" dirty="0" err="1"/>
              <a:t>romtemperatur</a:t>
            </a:r>
            <a:r>
              <a:rPr lang="en-US" dirty="0"/>
              <a:t> med 1-2 grader I forhold </a:t>
            </a:r>
            <a:r>
              <a:rPr lang="en-US" dirty="0" err="1"/>
              <a:t>til</a:t>
            </a:r>
            <a:r>
              <a:rPr lang="en-US" dirty="0"/>
              <a:t> I rom der man </a:t>
            </a:r>
            <a:r>
              <a:rPr lang="en-US" dirty="0" err="1"/>
              <a:t>ikke</a:t>
            </a:r>
            <a:r>
              <a:rPr lang="en-US" dirty="0"/>
              <a:t> </a:t>
            </a:r>
            <a:r>
              <a:rPr lang="en-US" dirty="0" err="1"/>
              <a:t>har</a:t>
            </a:r>
            <a:r>
              <a:rPr lang="en-US" dirty="0"/>
              <a:t> </a:t>
            </a:r>
            <a:r>
              <a:rPr lang="en-US" dirty="0" err="1"/>
              <a:t>gulvvarme</a:t>
            </a:r>
            <a:r>
              <a:rPr lang="en-US" dirty="0"/>
              <a:t>. </a:t>
            </a:r>
          </a:p>
          <a:p>
            <a:pPr marL="171450" indent="-171450">
              <a:buFont typeface="Arial" panose="020B0604020202020204" pitchFamily="34" charset="0"/>
              <a:buChar char="•"/>
            </a:pPr>
            <a:r>
              <a:rPr lang="en-US" dirty="0"/>
              <a:t>Et lite minus med </a:t>
            </a:r>
            <a:r>
              <a:rPr lang="en-US" dirty="0" err="1"/>
              <a:t>gulvvarme</a:t>
            </a:r>
            <a:r>
              <a:rPr lang="en-US" dirty="0"/>
              <a:t> I </a:t>
            </a:r>
            <a:r>
              <a:rPr lang="en-US" dirty="0" err="1"/>
              <a:t>betong</a:t>
            </a:r>
            <a:r>
              <a:rPr lang="en-US" dirty="0"/>
              <a:t> </a:t>
            </a:r>
            <a:r>
              <a:rPr lang="en-US" dirty="0" err="1"/>
              <a:t>er</a:t>
            </a:r>
            <a:r>
              <a:rPr lang="en-US" dirty="0"/>
              <a:t> </a:t>
            </a:r>
            <a:r>
              <a:rPr lang="en-US" dirty="0" err="1"/>
              <a:t>treghet</a:t>
            </a:r>
            <a:r>
              <a:rPr lang="en-US" dirty="0"/>
              <a:t> I </a:t>
            </a:r>
            <a:r>
              <a:rPr lang="en-US" dirty="0" err="1"/>
              <a:t>temperaturreguleringen</a:t>
            </a:r>
            <a:r>
              <a:rPr lang="en-US" dirty="0"/>
              <a:t>. </a:t>
            </a:r>
            <a:r>
              <a:rPr lang="en-US" dirty="0" err="1"/>
              <a:t>Selv</a:t>
            </a:r>
            <a:r>
              <a:rPr lang="en-US" dirty="0"/>
              <a:t> om </a:t>
            </a:r>
            <a:r>
              <a:rPr lang="en-US" dirty="0" err="1"/>
              <a:t>varmerørene</a:t>
            </a:r>
            <a:r>
              <a:rPr lang="en-US" dirty="0"/>
              <a:t> ligger </a:t>
            </a:r>
            <a:r>
              <a:rPr lang="en-US" dirty="0" err="1"/>
              <a:t>høyt</a:t>
            </a:r>
            <a:r>
              <a:rPr lang="en-US" dirty="0"/>
              <a:t> I </a:t>
            </a:r>
            <a:r>
              <a:rPr lang="en-US" dirty="0" err="1"/>
              <a:t>påstøpen</a:t>
            </a:r>
            <a:r>
              <a:rPr lang="en-US" dirty="0"/>
              <a:t> </a:t>
            </a:r>
            <a:r>
              <a:rPr lang="en-US" dirty="0" err="1"/>
              <a:t>og</a:t>
            </a:r>
            <a:r>
              <a:rPr lang="en-US" dirty="0"/>
              <a:t> </a:t>
            </a:r>
            <a:r>
              <a:rPr lang="en-US" dirty="0" err="1"/>
              <a:t>har</a:t>
            </a:r>
            <a:r>
              <a:rPr lang="en-US" dirty="0"/>
              <a:t> </a:t>
            </a:r>
            <a:r>
              <a:rPr lang="en-US" dirty="0" err="1"/>
              <a:t>isolasjon</a:t>
            </a:r>
            <a:r>
              <a:rPr lang="en-US" dirty="0"/>
              <a:t> under </a:t>
            </a:r>
            <a:r>
              <a:rPr lang="en-US" dirty="0" err="1"/>
              <a:t>er</a:t>
            </a:r>
            <a:r>
              <a:rPr lang="en-US" dirty="0"/>
              <a:t> </a:t>
            </a:r>
            <a:r>
              <a:rPr lang="en-US" dirty="0" err="1"/>
              <a:t>varmennoe</a:t>
            </a:r>
            <a:r>
              <a:rPr lang="en-US" dirty="0"/>
              <a:t> </a:t>
            </a:r>
            <a:r>
              <a:rPr lang="en-US" dirty="0" err="1"/>
              <a:t>treg</a:t>
            </a:r>
            <a:r>
              <a:rPr lang="en-US" dirty="0"/>
              <a:t> å </a:t>
            </a:r>
            <a:r>
              <a:rPr lang="en-US" dirty="0" err="1"/>
              <a:t>regulere</a:t>
            </a:r>
            <a:r>
              <a:rPr lang="en-US" dirty="0"/>
              <a:t>. </a:t>
            </a:r>
            <a:r>
              <a:rPr lang="en-US" dirty="0" err="1"/>
              <a:t>Dette</a:t>
            </a:r>
            <a:r>
              <a:rPr lang="en-US" dirty="0"/>
              <a:t> </a:t>
            </a:r>
            <a:r>
              <a:rPr lang="en-US" dirty="0" err="1"/>
              <a:t>har</a:t>
            </a:r>
            <a:r>
              <a:rPr lang="en-US" dirty="0"/>
              <a:t> </a:t>
            </a:r>
            <a:r>
              <a:rPr lang="en-US" dirty="0" err="1"/>
              <a:t>gjort</a:t>
            </a:r>
            <a:r>
              <a:rPr lang="en-US" dirty="0"/>
              <a:t> at vi </a:t>
            </a:r>
            <a:r>
              <a:rPr lang="en-US" dirty="0" err="1"/>
              <a:t>har</a:t>
            </a:r>
            <a:r>
              <a:rPr lang="en-US" dirty="0"/>
              <a:t> </a:t>
            </a:r>
            <a:r>
              <a:rPr lang="en-US" dirty="0" err="1"/>
              <a:t>valgt</a:t>
            </a:r>
            <a:r>
              <a:rPr lang="en-US" dirty="0"/>
              <a:t> å </a:t>
            </a:r>
            <a:r>
              <a:rPr lang="en-US" dirty="0" err="1"/>
              <a:t>gå</a:t>
            </a:r>
            <a:r>
              <a:rPr lang="en-US" dirty="0"/>
              <a:t> </a:t>
            </a:r>
            <a:r>
              <a:rPr lang="en-US" dirty="0" err="1"/>
              <a:t>bort</a:t>
            </a:r>
            <a:r>
              <a:rPr lang="en-US" dirty="0"/>
              <a:t> </a:t>
            </a:r>
            <a:r>
              <a:rPr lang="en-US" dirty="0" err="1"/>
              <a:t>fra</a:t>
            </a:r>
            <a:r>
              <a:rPr lang="en-US" dirty="0"/>
              <a:t> </a:t>
            </a:r>
            <a:r>
              <a:rPr lang="en-US" dirty="0" err="1"/>
              <a:t>nattsenking</a:t>
            </a:r>
            <a:r>
              <a:rPr lang="en-US" dirty="0"/>
              <a:t> da vi </a:t>
            </a:r>
            <a:r>
              <a:rPr lang="en-US" dirty="0" err="1"/>
              <a:t>ser</a:t>
            </a:r>
            <a:r>
              <a:rPr lang="en-US" dirty="0"/>
              <a:t> at </a:t>
            </a:r>
            <a:r>
              <a:rPr lang="en-US" dirty="0" err="1"/>
              <a:t>det</a:t>
            </a:r>
            <a:r>
              <a:rPr lang="en-US" dirty="0"/>
              <a:t> </a:t>
            </a:r>
            <a:r>
              <a:rPr lang="en-US" dirty="0" err="1"/>
              <a:t>komfortmessig</a:t>
            </a:r>
            <a:r>
              <a:rPr lang="en-US" dirty="0"/>
              <a:t> </a:t>
            </a:r>
            <a:r>
              <a:rPr lang="en-US" dirty="0" err="1"/>
              <a:t>ikke</a:t>
            </a:r>
            <a:r>
              <a:rPr lang="en-US" dirty="0"/>
              <a:t> </a:t>
            </a:r>
            <a:r>
              <a:rPr lang="en-US" dirty="0" err="1"/>
              <a:t>var</a:t>
            </a:r>
            <a:r>
              <a:rPr lang="en-US" dirty="0"/>
              <a:t> </a:t>
            </a:r>
            <a:r>
              <a:rPr lang="en-US" dirty="0" err="1"/>
              <a:t>gunstig</a:t>
            </a:r>
            <a:r>
              <a:rPr lang="en-US" dirty="0"/>
              <a:t>, </a:t>
            </a:r>
            <a:r>
              <a:rPr lang="en-US" dirty="0" err="1"/>
              <a:t>samt</a:t>
            </a:r>
            <a:r>
              <a:rPr lang="en-US" dirty="0"/>
              <a:t> at </a:t>
            </a:r>
            <a:r>
              <a:rPr lang="en-US" dirty="0" err="1"/>
              <a:t>anlegget</a:t>
            </a:r>
            <a:r>
              <a:rPr lang="en-US" dirty="0"/>
              <a:t> </a:t>
            </a:r>
            <a:r>
              <a:rPr lang="en-US" dirty="0" err="1"/>
              <a:t>brukte</a:t>
            </a:r>
            <a:r>
              <a:rPr lang="en-US" dirty="0"/>
              <a:t> </a:t>
            </a:r>
            <a:r>
              <a:rPr lang="en-US" dirty="0" err="1"/>
              <a:t>en</a:t>
            </a:r>
            <a:r>
              <a:rPr lang="en-US" dirty="0"/>
              <a:t> del </a:t>
            </a:r>
            <a:r>
              <a:rPr lang="en-US" dirty="0" err="1"/>
              <a:t>energi</a:t>
            </a:r>
            <a:r>
              <a:rPr lang="en-US" dirty="0"/>
              <a:t> </a:t>
            </a:r>
            <a:r>
              <a:rPr lang="en-US" dirty="0" err="1"/>
              <a:t>på</a:t>
            </a:r>
            <a:r>
              <a:rPr lang="en-US" dirty="0"/>
              <a:t> å </a:t>
            </a:r>
            <a:r>
              <a:rPr lang="en-US" dirty="0" err="1"/>
              <a:t>løfte</a:t>
            </a:r>
            <a:r>
              <a:rPr lang="en-US" dirty="0"/>
              <a:t> temperature </a:t>
            </a:r>
            <a:r>
              <a:rPr lang="en-US" dirty="0" err="1"/>
              <a:t>til</a:t>
            </a:r>
            <a:r>
              <a:rPr lang="en-US" dirty="0"/>
              <a:t> </a:t>
            </a:r>
            <a:r>
              <a:rPr lang="en-US" dirty="0" err="1"/>
              <a:t>ønsket</a:t>
            </a:r>
            <a:r>
              <a:rPr lang="en-US" dirty="0"/>
              <a:t> </a:t>
            </a:r>
            <a:r>
              <a:rPr lang="en-US" dirty="0" err="1"/>
              <a:t>nivå</a:t>
            </a:r>
            <a:r>
              <a:rPr lang="en-US" dirty="0"/>
              <a:t> </a:t>
            </a:r>
            <a:r>
              <a:rPr lang="en-US" dirty="0" err="1"/>
              <a:t>etter</a:t>
            </a:r>
            <a:r>
              <a:rPr lang="en-US" dirty="0"/>
              <a:t> </a:t>
            </a:r>
            <a:r>
              <a:rPr lang="en-US" dirty="0" err="1"/>
              <a:t>en</a:t>
            </a:r>
            <a:r>
              <a:rPr lang="en-US" dirty="0"/>
              <a:t> </a:t>
            </a:r>
            <a:r>
              <a:rPr lang="en-US" dirty="0" err="1"/>
              <a:t>nattsenkingsperiode</a:t>
            </a:r>
            <a:r>
              <a:rPr lang="en-US" dirty="0"/>
              <a:t>. </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21</a:t>
            </a:fld>
            <a:endParaRPr lang="nb-NO"/>
          </a:p>
        </p:txBody>
      </p:sp>
    </p:spTree>
    <p:extLst>
      <p:ext uri="{BB962C8B-B14F-4D97-AF65-F5344CB8AC3E}">
        <p14:creationId xmlns:p14="http://schemas.microsoft.com/office/powerpoint/2010/main" val="236444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baseline="0"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22</a:t>
            </a:fld>
            <a:endParaRPr lang="nb-NO"/>
          </a:p>
        </p:txBody>
      </p:sp>
    </p:spTree>
    <p:extLst>
      <p:ext uri="{BB962C8B-B14F-4D97-AF65-F5344CB8AC3E}">
        <p14:creationId xmlns:p14="http://schemas.microsoft.com/office/powerpoint/2010/main" val="253922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r>
              <a:rPr lang="nb-NO" dirty="0"/>
              <a:t>Jeg</a:t>
            </a:r>
            <a:r>
              <a:rPr lang="nb-NO" baseline="0" dirty="0"/>
              <a:t> har tatt med noen bilder som viser variasjonen i våre oppdrag.</a:t>
            </a:r>
          </a:p>
          <a:p>
            <a:endParaRPr lang="nb-NO" baseline="0" dirty="0"/>
          </a:p>
          <a:p>
            <a:r>
              <a:rPr lang="nb-NO" baseline="0" dirty="0"/>
              <a:t>Øverst til venstre ser vi Nordlyskatedralen som nok er vårt mest kjente prosjekt. Utfordrende i så mange plan, men har blitt et virkelig landemerke i Alta og kanskje byens mest kjente attraksjon.</a:t>
            </a:r>
          </a:p>
          <a:p>
            <a:endParaRPr lang="nb-NO" baseline="0" dirty="0"/>
          </a:p>
          <a:p>
            <a:r>
              <a:rPr lang="nb-NO" baseline="0" dirty="0"/>
              <a:t>Til høyre ser vi den nye avgangshallen til Avinor på Banak. Ikke det største prosjektet, men spennende arkitektur og unik i sitt slag</a:t>
            </a:r>
          </a:p>
          <a:p>
            <a:endParaRPr lang="nb-NO" baseline="0" dirty="0"/>
          </a:p>
          <a:p>
            <a:r>
              <a:rPr lang="nb-NO" baseline="0" dirty="0"/>
              <a:t>Nede til venstre Avinors radar på Vardfjell utenfor Alta. Nok det mest komplekse prosjektet vi har gjennomført logistikkmessig med beliggenhet 700 </a:t>
            </a:r>
            <a:r>
              <a:rPr lang="nb-NO" baseline="0" dirty="0" err="1"/>
              <a:t>moh</a:t>
            </a:r>
            <a:r>
              <a:rPr lang="nb-NO" baseline="0" dirty="0"/>
              <a:t> uten veiforbindelse og i et særdeles værhardt område</a:t>
            </a:r>
          </a:p>
          <a:p>
            <a:endParaRPr lang="nb-NO" baseline="0" dirty="0"/>
          </a:p>
          <a:p>
            <a:r>
              <a:rPr lang="nb-NO" baseline="0" dirty="0"/>
              <a:t>Og til slutt Lakselv transformatorstasjon, et stort og krevende prosjekt med omfattende byggearbeider i en kraftstasjon i full drift.</a:t>
            </a:r>
            <a:endParaRPr lang="nb-NO"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3</a:t>
            </a:fld>
            <a:endParaRPr lang="nb-NO"/>
          </a:p>
        </p:txBody>
      </p:sp>
    </p:spTree>
    <p:extLst>
      <p:ext uri="{BB962C8B-B14F-4D97-AF65-F5344CB8AC3E}">
        <p14:creationId xmlns:p14="http://schemas.microsoft.com/office/powerpoint/2010/main" val="126421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r>
              <a:rPr lang="nb-NO" baseline="0" dirty="0"/>
              <a:t>Så over til temaet.</a:t>
            </a:r>
          </a:p>
          <a:p>
            <a:endParaRPr lang="nb-NO" baseline="0" dirty="0"/>
          </a:p>
          <a:p>
            <a:r>
              <a:rPr lang="nb-NO" baseline="0" dirty="0"/>
              <a:t>For å kunne dele noen av våre erfaringer med jordvarme/</a:t>
            </a:r>
            <a:r>
              <a:rPr lang="nb-NO" baseline="0" dirty="0" err="1"/>
              <a:t>vannvarme</a:t>
            </a:r>
            <a:r>
              <a:rPr lang="nb-NO" baseline="0" dirty="0"/>
              <a:t> ønsker jeg å presentere noen av de prosjektene vi har gjennomført der alternative oppvarmingskilder har vært i fokus.</a:t>
            </a:r>
          </a:p>
          <a:p>
            <a:endParaRPr lang="nb-NO" baseline="0" dirty="0"/>
          </a:p>
          <a:p>
            <a:r>
              <a:rPr lang="nb-NO" baseline="0" dirty="0"/>
              <a:t>Denne konferansen har primært boligbygging som tema, men jeg har valgt å ta med noen næringsprosjektet da jeg mener at erfaringene er relevante.</a:t>
            </a:r>
          </a:p>
          <a:p>
            <a:endParaRPr lang="nb-NO" baseline="0" dirty="0"/>
          </a:p>
          <a:p>
            <a:r>
              <a:rPr lang="nb-NO" baseline="0" dirty="0"/>
              <a:t>Vi kommer innom flere alternative metoder, både konvektorsystemer i vann, grunnvannsbrønner, bergvarmeanlegg og luft/vann-anlegg. </a:t>
            </a:r>
          </a:p>
          <a:p>
            <a:r>
              <a:rPr lang="nb-NO" baseline="0" dirty="0"/>
              <a:t>Som Rune Rosseland i Enøk Total var inne på i går så er prosjektets beliggenhet i forhold til potensielle energikilder en viktig faktor i valg av løsning. Dette vil jeg komme inn på etter hvert.</a:t>
            </a:r>
          </a:p>
        </p:txBody>
      </p:sp>
      <p:sp>
        <p:nvSpPr>
          <p:cNvPr id="4" name="Plassholder for lysbildenummer 3"/>
          <p:cNvSpPr>
            <a:spLocks noGrp="1"/>
          </p:cNvSpPr>
          <p:nvPr>
            <p:ph type="sldNum" sz="quarter" idx="10"/>
          </p:nvPr>
        </p:nvSpPr>
        <p:spPr/>
        <p:txBody>
          <a:bodyPr/>
          <a:lstStyle/>
          <a:p>
            <a:fld id="{281FF8B0-CBBA-4A49-AC11-1010366B540F}" type="slidenum">
              <a:rPr lang="nb-NO" smtClean="0"/>
              <a:t>4</a:t>
            </a:fld>
            <a:endParaRPr lang="nb-NO"/>
          </a:p>
        </p:txBody>
      </p:sp>
    </p:spTree>
    <p:extLst>
      <p:ext uri="{BB962C8B-B14F-4D97-AF65-F5344CB8AC3E}">
        <p14:creationId xmlns:p14="http://schemas.microsoft.com/office/powerpoint/2010/main" val="55530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UKAS første egne kontorbygg og det første bygget på </a:t>
            </a:r>
            <a:r>
              <a:rPr lang="nb-NO" baseline="0" dirty="0" err="1"/>
              <a:t>Aronneskjosen</a:t>
            </a:r>
            <a:r>
              <a:rPr lang="nb-NO" baseline="0" dirty="0"/>
              <a:t> industriområde</a:t>
            </a:r>
          </a:p>
          <a:p>
            <a:pPr marL="171450" indent="-171450">
              <a:buFont typeface="Arial" panose="020B0604020202020204" pitchFamily="34" charset="0"/>
              <a:buChar char="•"/>
            </a:pPr>
            <a:r>
              <a:rPr lang="nb-NO" baseline="0" dirty="0"/>
              <a:t>Bygget huser i dag Henry Hammari AS og det er gjort en del ombygginger og tilbygg siden vi bygde det.</a:t>
            </a:r>
          </a:p>
          <a:p>
            <a:pPr marL="171450" indent="-171450">
              <a:buFont typeface="Arial" panose="020B0604020202020204" pitchFamily="34" charset="0"/>
              <a:buChar char="•"/>
            </a:pPr>
            <a:r>
              <a:rPr lang="nb-NO" baseline="0" dirty="0"/>
              <a:t>Motivasjonen i 1991 var først og fremst å spare energikostnader, miljøgevinsten var mer eller mindre en ubevist bieffekt</a:t>
            </a:r>
          </a:p>
          <a:p>
            <a:pPr marL="171450" indent="-171450">
              <a:buFont typeface="Arial" panose="020B0604020202020204" pitchFamily="34" charset="0"/>
              <a:buChar char="•"/>
            </a:pPr>
            <a:r>
              <a:rPr lang="nb-NO" baseline="0" dirty="0"/>
              <a:t>Betongelementbygg med hulldekker i etasjeskille</a:t>
            </a:r>
          </a:p>
          <a:p>
            <a:endParaRPr lang="en-US"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5</a:t>
            </a:fld>
            <a:endParaRPr lang="nb-NO"/>
          </a:p>
        </p:txBody>
      </p:sp>
    </p:spTree>
    <p:extLst>
      <p:ext uri="{BB962C8B-B14F-4D97-AF65-F5344CB8AC3E}">
        <p14:creationId xmlns:p14="http://schemas.microsoft.com/office/powerpoint/2010/main" val="317325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aseline="0" dirty="0"/>
              <a:t>Lukket anlegg med primærside som konvektorslanger som skulle hente varme fra elvekjosen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Varmerør innstøpt i </a:t>
            </a:r>
            <a:r>
              <a:rPr lang="nb-NO" baseline="0" dirty="0" err="1"/>
              <a:t>påstøp</a:t>
            </a:r>
            <a:r>
              <a:rPr lang="nb-NO" baseline="0" dirty="0"/>
              <a:t> og i gulv på grunn</a:t>
            </a:r>
          </a:p>
          <a:p>
            <a:pPr marL="171450" indent="-171450">
              <a:buFont typeface="Arial" panose="020B0604020202020204" pitchFamily="34" charset="0"/>
              <a:buChar char="•"/>
            </a:pPr>
            <a:r>
              <a:rPr lang="nb-NO" baseline="0" dirty="0"/>
              <a:t>Lite vellykket da kjosen bunnfrøs den andre vinteren og isen rev med seg konvektorslangen i vårløsningen</a:t>
            </a:r>
          </a:p>
          <a:p>
            <a:pPr marL="171450" indent="-171450">
              <a:buFont typeface="Arial" panose="020B0604020202020204" pitchFamily="34" charset="0"/>
              <a:buChar char="•"/>
            </a:pPr>
            <a:r>
              <a:rPr lang="nb-NO" baseline="0" dirty="0"/>
              <a:t>Viser hvor viktig det er å gjøre gode forundersøkelser før man velger løsning</a:t>
            </a:r>
          </a:p>
          <a:p>
            <a:pPr marL="171450" indent="-171450">
              <a:buFont typeface="Arial" panose="020B0604020202020204" pitchFamily="34" charset="0"/>
              <a:buChar char="•"/>
            </a:pPr>
            <a:r>
              <a:rPr lang="nb-NO" baseline="0" dirty="0"/>
              <a:t>Sekundærsiden av anlegget var dog ikke bortkastet da anlegget ble driftet videre på el-kolbe. </a:t>
            </a:r>
          </a:p>
          <a:p>
            <a:pPr marL="171450" indent="-171450">
              <a:buFont typeface="Arial" panose="020B0604020202020204" pitchFamily="34" charset="0"/>
              <a:buChar char="•"/>
            </a:pPr>
            <a:r>
              <a:rPr lang="nb-NO" baseline="0" dirty="0"/>
              <a:t>Man fikk inneklimafordelene med et vannbårent gulvvarmeanlegg selv om ikke miljøgevinsten og den økonomiske gevinsten ble som tenkt</a:t>
            </a:r>
          </a:p>
          <a:p>
            <a:pPr marL="171450" indent="-171450">
              <a:buFont typeface="Arial" panose="020B0604020202020204" pitchFamily="34" charset="0"/>
              <a:buChar char="•"/>
            </a:pPr>
            <a:r>
              <a:rPr lang="nb-NO" baseline="0" dirty="0"/>
              <a:t>Men tanken om å få til et vann/vann varmeanlegg var født og vi skulle få nye sjanser…..</a:t>
            </a:r>
          </a:p>
          <a:p>
            <a:pPr marL="171450" indent="-171450">
              <a:buFont typeface="Arial" panose="020B0604020202020204" pitchFamily="34" charset="0"/>
              <a:buChar char="•"/>
            </a:pPr>
            <a:endParaRPr lang="nb-NO" baseline="0"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6</a:t>
            </a:fld>
            <a:endParaRPr lang="nb-NO"/>
          </a:p>
        </p:txBody>
      </p:sp>
    </p:spTree>
    <p:extLst>
      <p:ext uri="{BB962C8B-B14F-4D97-AF65-F5344CB8AC3E}">
        <p14:creationId xmlns:p14="http://schemas.microsoft.com/office/powerpoint/2010/main" val="132378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r>
              <a:rPr lang="en-US" dirty="0" err="1"/>
              <a:t>Myggveien</a:t>
            </a:r>
            <a:r>
              <a:rPr lang="en-US" dirty="0"/>
              <a:t> 9</a:t>
            </a:r>
          </a:p>
          <a:p>
            <a:pPr marL="171450" indent="-171450">
              <a:buFont typeface="Arial" panose="020B0604020202020204" pitchFamily="34" charset="0"/>
              <a:buChar char="•"/>
            </a:pPr>
            <a:r>
              <a:rPr lang="en-US" dirty="0" err="1"/>
              <a:t>Vårt</a:t>
            </a:r>
            <a:r>
              <a:rPr lang="en-US" dirty="0"/>
              <a:t> </a:t>
            </a:r>
            <a:r>
              <a:rPr lang="en-US" dirty="0" err="1"/>
              <a:t>tredje</a:t>
            </a:r>
            <a:r>
              <a:rPr lang="en-US" dirty="0"/>
              <a:t> </a:t>
            </a:r>
            <a:r>
              <a:rPr lang="en-US" dirty="0" err="1"/>
              <a:t>nybygg</a:t>
            </a:r>
            <a:r>
              <a:rPr lang="en-US" dirty="0"/>
              <a:t> </a:t>
            </a:r>
            <a:r>
              <a:rPr lang="en-US" dirty="0" err="1"/>
              <a:t>på</a:t>
            </a:r>
            <a:r>
              <a:rPr lang="en-US" dirty="0"/>
              <a:t> </a:t>
            </a:r>
            <a:r>
              <a:rPr lang="en-US" dirty="0" err="1"/>
              <a:t>aronneskjosen</a:t>
            </a:r>
            <a:r>
              <a:rPr lang="en-US" dirty="0"/>
              <a:t> </a:t>
            </a:r>
            <a:r>
              <a:rPr lang="en-US" dirty="0" err="1"/>
              <a:t>og</a:t>
            </a:r>
            <a:r>
              <a:rPr lang="en-US" dirty="0"/>
              <a:t> der vi holder </a:t>
            </a:r>
            <a:r>
              <a:rPr lang="en-US" dirty="0" err="1"/>
              <a:t>til</a:t>
            </a:r>
            <a:r>
              <a:rPr lang="en-US" dirty="0"/>
              <a:t> I </a:t>
            </a:r>
            <a:r>
              <a:rPr lang="en-US" dirty="0" err="1"/>
              <a:t>dag</a:t>
            </a:r>
            <a:endParaRPr lang="en-US" dirty="0"/>
          </a:p>
          <a:p>
            <a:pPr marL="171450" indent="-171450">
              <a:buFont typeface="Arial" panose="020B0604020202020204" pitchFamily="34" charset="0"/>
              <a:buChar char="•"/>
            </a:pPr>
            <a:r>
              <a:rPr lang="en-US" dirty="0" err="1"/>
              <a:t>Myggveien</a:t>
            </a:r>
            <a:r>
              <a:rPr lang="en-US" dirty="0"/>
              <a:t> 8. </a:t>
            </a:r>
            <a:r>
              <a:rPr lang="en-US" dirty="0" err="1"/>
              <a:t>nummer</a:t>
            </a:r>
            <a:r>
              <a:rPr lang="en-US" dirty="0"/>
              <a:t> 12 over </a:t>
            </a:r>
            <a:r>
              <a:rPr lang="en-US" dirty="0" err="1"/>
              <a:t>veien</a:t>
            </a:r>
            <a:r>
              <a:rPr lang="en-US" dirty="0"/>
              <a:t> </a:t>
            </a:r>
            <a:r>
              <a:rPr lang="en-US" dirty="0" err="1"/>
              <a:t>så</a:t>
            </a:r>
            <a:r>
              <a:rPr lang="en-US" dirty="0"/>
              <a:t> </a:t>
            </a:r>
            <a:r>
              <a:rPr lang="en-US" dirty="0" err="1"/>
              <a:t>nr</a:t>
            </a:r>
            <a:r>
              <a:rPr lang="en-US" dirty="0"/>
              <a:t> 9.</a:t>
            </a:r>
          </a:p>
          <a:p>
            <a:pPr marL="171450" indent="-171450">
              <a:buFont typeface="Arial" panose="020B0604020202020204" pitchFamily="34" charset="0"/>
              <a:buChar char="•"/>
            </a:pPr>
            <a:r>
              <a:rPr lang="en-US" dirty="0" err="1"/>
              <a:t>Ferdigstilt</a:t>
            </a:r>
            <a:r>
              <a:rPr lang="en-US" dirty="0"/>
              <a:t> I 2008 </a:t>
            </a:r>
            <a:r>
              <a:rPr lang="en-US" dirty="0" err="1"/>
              <a:t>og</a:t>
            </a:r>
            <a:r>
              <a:rPr lang="en-US" dirty="0"/>
              <a:t> </a:t>
            </a:r>
            <a:r>
              <a:rPr lang="en-US" dirty="0" err="1"/>
              <a:t>huser</a:t>
            </a:r>
            <a:r>
              <a:rPr lang="en-US" dirty="0"/>
              <a:t> UKAS </a:t>
            </a:r>
            <a:r>
              <a:rPr lang="en-US" dirty="0" err="1"/>
              <a:t>adm</a:t>
            </a:r>
            <a:r>
              <a:rPr lang="en-US" dirty="0"/>
              <a:t>, </a:t>
            </a:r>
            <a:r>
              <a:rPr lang="en-US" dirty="0" err="1"/>
              <a:t>produksjonshall</a:t>
            </a:r>
            <a:r>
              <a:rPr lang="en-US" dirty="0"/>
              <a:t>, </a:t>
            </a:r>
            <a:r>
              <a:rPr lang="en-US" dirty="0" err="1"/>
              <a:t>verksted</a:t>
            </a:r>
            <a:r>
              <a:rPr lang="en-US" dirty="0"/>
              <a:t> </a:t>
            </a:r>
            <a:r>
              <a:rPr lang="en-US" dirty="0" err="1"/>
              <a:t>og</a:t>
            </a:r>
            <a:r>
              <a:rPr lang="en-US" dirty="0"/>
              <a:t> </a:t>
            </a:r>
            <a:r>
              <a:rPr lang="en-US" dirty="0" err="1"/>
              <a:t>noe</a:t>
            </a:r>
            <a:r>
              <a:rPr lang="en-US" dirty="0"/>
              <a:t> lager.</a:t>
            </a:r>
          </a:p>
          <a:p>
            <a:pPr marL="171450" indent="-171450">
              <a:buFont typeface="Arial" panose="020B0604020202020204" pitchFamily="34" charset="0"/>
              <a:buChar char="•"/>
            </a:pPr>
            <a:r>
              <a:rPr lang="en-US" dirty="0" err="1"/>
              <a:t>Oppvarmet</a:t>
            </a:r>
            <a:r>
              <a:rPr lang="en-US" dirty="0"/>
              <a:t> areal </a:t>
            </a:r>
            <a:r>
              <a:rPr lang="en-US" dirty="0" err="1"/>
              <a:t>er</a:t>
            </a:r>
            <a:r>
              <a:rPr lang="en-US" dirty="0"/>
              <a:t> ca 1800 m2</a:t>
            </a:r>
          </a:p>
          <a:p>
            <a:pPr marL="171450" indent="-171450">
              <a:buFont typeface="Arial" panose="020B0604020202020204" pitchFamily="34" charset="0"/>
              <a:buChar char="•"/>
            </a:pPr>
            <a:r>
              <a:rPr lang="en-US" dirty="0" err="1"/>
              <a:t>Fokus</a:t>
            </a:r>
            <a:r>
              <a:rPr lang="en-US" dirty="0"/>
              <a:t> </a:t>
            </a:r>
            <a:r>
              <a:rPr lang="en-US" dirty="0" err="1"/>
              <a:t>ved</a:t>
            </a:r>
            <a:r>
              <a:rPr lang="en-US" dirty="0"/>
              <a:t> </a:t>
            </a:r>
            <a:r>
              <a:rPr lang="en-US" dirty="0" err="1"/>
              <a:t>bygging</a:t>
            </a:r>
            <a:r>
              <a:rPr lang="en-US" dirty="0"/>
              <a:t>:</a:t>
            </a:r>
            <a:br>
              <a:rPr lang="en-US" dirty="0"/>
            </a:br>
            <a:r>
              <a:rPr lang="en-US" dirty="0" err="1"/>
              <a:t>Funksjonelle</a:t>
            </a:r>
            <a:r>
              <a:rPr lang="en-US" dirty="0"/>
              <a:t> </a:t>
            </a:r>
            <a:r>
              <a:rPr lang="en-US" dirty="0" err="1"/>
              <a:t>kontorlokaler</a:t>
            </a:r>
            <a:r>
              <a:rPr lang="en-US" dirty="0"/>
              <a:t> med </a:t>
            </a:r>
            <a:r>
              <a:rPr lang="en-US" dirty="0" err="1"/>
              <a:t>mulighet</a:t>
            </a:r>
            <a:r>
              <a:rPr lang="en-US" dirty="0"/>
              <a:t> for </a:t>
            </a:r>
            <a:r>
              <a:rPr lang="en-US" dirty="0" err="1"/>
              <a:t>vekst</a:t>
            </a:r>
            <a:br>
              <a:rPr lang="en-US" dirty="0"/>
            </a:br>
            <a:r>
              <a:rPr lang="en-US" dirty="0" err="1"/>
              <a:t>Tilrettelegge</a:t>
            </a:r>
            <a:r>
              <a:rPr lang="en-US" dirty="0"/>
              <a:t> for </a:t>
            </a:r>
            <a:r>
              <a:rPr lang="en-US" dirty="0" err="1"/>
              <a:t>industriell</a:t>
            </a:r>
            <a:r>
              <a:rPr lang="en-US" dirty="0"/>
              <a:t> </a:t>
            </a:r>
            <a:r>
              <a:rPr lang="en-US" dirty="0" err="1"/>
              <a:t>produksjon</a:t>
            </a:r>
            <a:r>
              <a:rPr lang="en-US" dirty="0"/>
              <a:t> </a:t>
            </a:r>
            <a:r>
              <a:rPr lang="en-US" dirty="0" err="1"/>
              <a:t>av</a:t>
            </a:r>
            <a:r>
              <a:rPr lang="en-US" dirty="0"/>
              <a:t> </a:t>
            </a:r>
            <a:r>
              <a:rPr lang="en-US" dirty="0" err="1"/>
              <a:t>bygningselementer</a:t>
            </a:r>
            <a:br>
              <a:rPr lang="en-US" dirty="0"/>
            </a:br>
            <a:r>
              <a:rPr lang="en-US" dirty="0" err="1"/>
              <a:t>Fasiliteter</a:t>
            </a:r>
            <a:r>
              <a:rPr lang="en-US" dirty="0"/>
              <a:t> for å </a:t>
            </a:r>
            <a:r>
              <a:rPr lang="en-US" dirty="0" err="1"/>
              <a:t>kunne</a:t>
            </a:r>
            <a:r>
              <a:rPr lang="en-US" dirty="0"/>
              <a:t> </a:t>
            </a:r>
            <a:r>
              <a:rPr lang="en-US" dirty="0" err="1"/>
              <a:t>samle</a:t>
            </a:r>
            <a:r>
              <a:rPr lang="en-US" dirty="0"/>
              <a:t> hele </a:t>
            </a:r>
            <a:r>
              <a:rPr lang="en-US" dirty="0" err="1"/>
              <a:t>bedriften</a:t>
            </a:r>
            <a:br>
              <a:rPr lang="en-US" dirty="0"/>
            </a:br>
            <a:r>
              <a:rPr lang="en-US" dirty="0" err="1"/>
              <a:t>Lokaler</a:t>
            </a:r>
            <a:r>
              <a:rPr lang="en-US" dirty="0"/>
              <a:t> </a:t>
            </a:r>
            <a:r>
              <a:rPr lang="en-US" dirty="0" err="1"/>
              <a:t>som</a:t>
            </a:r>
            <a:r>
              <a:rPr lang="en-US" dirty="0"/>
              <a:t> </a:t>
            </a:r>
            <a:r>
              <a:rPr lang="en-US" dirty="0" err="1"/>
              <a:t>gir</a:t>
            </a:r>
            <a:r>
              <a:rPr lang="en-US" dirty="0"/>
              <a:t> god </a:t>
            </a:r>
            <a:r>
              <a:rPr lang="en-US" dirty="0" err="1"/>
              <a:t>logistikk</a:t>
            </a:r>
            <a:r>
              <a:rPr lang="en-US" dirty="0"/>
              <a:t> for </a:t>
            </a:r>
            <a:r>
              <a:rPr lang="en-US" dirty="0" err="1"/>
              <a:t>lagerdrift</a:t>
            </a:r>
            <a:br>
              <a:rPr lang="en-US" dirty="0"/>
            </a:br>
            <a:r>
              <a:rPr lang="en-US" dirty="0" err="1"/>
              <a:t>Målsetning</a:t>
            </a:r>
            <a:r>
              <a:rPr lang="en-US" dirty="0"/>
              <a:t> om </a:t>
            </a:r>
            <a:r>
              <a:rPr lang="en-US" dirty="0" err="1"/>
              <a:t>energimerke</a:t>
            </a:r>
            <a:r>
              <a:rPr lang="en-US" dirty="0"/>
              <a:t> A</a:t>
            </a:r>
            <a:br>
              <a:rPr lang="en-US" dirty="0"/>
            </a:br>
            <a:r>
              <a:rPr lang="en-US" dirty="0" err="1"/>
              <a:t>Benytte</a:t>
            </a:r>
            <a:r>
              <a:rPr lang="en-US" dirty="0"/>
              <a:t> </a:t>
            </a:r>
            <a:r>
              <a:rPr lang="en-US" dirty="0" err="1"/>
              <a:t>grunnvann</a:t>
            </a:r>
            <a:r>
              <a:rPr lang="en-US" dirty="0"/>
              <a:t> </a:t>
            </a:r>
            <a:r>
              <a:rPr lang="en-US" dirty="0" err="1"/>
              <a:t>som</a:t>
            </a:r>
            <a:r>
              <a:rPr lang="en-US" dirty="0"/>
              <a:t> </a:t>
            </a:r>
            <a:r>
              <a:rPr lang="en-US" dirty="0" err="1"/>
              <a:t>energikilde</a:t>
            </a:r>
            <a:br>
              <a:rPr lang="en-US" dirty="0"/>
            </a:br>
            <a:r>
              <a:rPr lang="en-US" dirty="0"/>
              <a:t>Lave </a:t>
            </a:r>
            <a:r>
              <a:rPr lang="en-US" dirty="0" err="1"/>
              <a:t>driftskostnader</a:t>
            </a:r>
            <a:endParaRPr lang="en-US" dirty="0"/>
          </a:p>
          <a:p>
            <a:pPr marL="171450" indent="-171450">
              <a:buFont typeface="Arial" panose="020B0604020202020204" pitchFamily="34" charset="0"/>
              <a:buChar char="•"/>
            </a:pPr>
            <a:r>
              <a:rPr lang="en-US" dirty="0" err="1"/>
              <a:t>Konstruksjon</a:t>
            </a:r>
            <a:br>
              <a:rPr lang="en-US" dirty="0"/>
            </a:br>
            <a:r>
              <a:rPr lang="en-US" dirty="0" err="1"/>
              <a:t>Stålbygg</a:t>
            </a:r>
            <a:r>
              <a:rPr lang="en-US" dirty="0"/>
              <a:t> med HD </a:t>
            </a:r>
            <a:r>
              <a:rPr lang="en-US" dirty="0" err="1"/>
              <a:t>og</a:t>
            </a:r>
            <a:r>
              <a:rPr lang="en-US" dirty="0"/>
              <a:t> SW </a:t>
            </a:r>
            <a:r>
              <a:rPr lang="en-US" dirty="0" err="1"/>
              <a:t>elementer</a:t>
            </a:r>
            <a:br>
              <a:rPr lang="en-US" dirty="0"/>
            </a:br>
            <a:endParaRPr lang="en-US"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7</a:t>
            </a:fld>
            <a:endParaRPr lang="nb-NO"/>
          </a:p>
        </p:txBody>
      </p:sp>
    </p:spTree>
    <p:extLst>
      <p:ext uri="{BB962C8B-B14F-4D97-AF65-F5344CB8AC3E}">
        <p14:creationId xmlns:p14="http://schemas.microsoft.com/office/powerpoint/2010/main" val="340677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39838"/>
            <a:ext cx="5954712" cy="3351212"/>
          </a:xfrm>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dirty="0" err="1"/>
              <a:t>Varmeanlegg</a:t>
            </a:r>
            <a:br>
              <a:rPr lang="en-US" dirty="0"/>
            </a:br>
            <a:r>
              <a:rPr lang="en-US" dirty="0" err="1"/>
              <a:t>Vannbåren</a:t>
            </a:r>
            <a:r>
              <a:rPr lang="en-US" dirty="0"/>
              <a:t> </a:t>
            </a:r>
            <a:r>
              <a:rPr lang="en-US" dirty="0" err="1"/>
              <a:t>gulvvarme</a:t>
            </a:r>
            <a:r>
              <a:rPr lang="en-US" dirty="0"/>
              <a:t> I </a:t>
            </a:r>
            <a:r>
              <a:rPr lang="en-US" dirty="0" err="1"/>
              <a:t>alle</a:t>
            </a:r>
            <a:r>
              <a:rPr lang="en-US" dirty="0"/>
              <a:t> </a:t>
            </a:r>
            <a:r>
              <a:rPr lang="en-US" dirty="0" err="1"/>
              <a:t>gulv</a:t>
            </a:r>
            <a:r>
              <a:rPr lang="en-US" dirty="0"/>
              <a:t>, </a:t>
            </a:r>
            <a:r>
              <a:rPr lang="en-US" dirty="0" err="1"/>
              <a:t>også</a:t>
            </a:r>
            <a:r>
              <a:rPr lang="en-US" dirty="0"/>
              <a:t> I lager</a:t>
            </a:r>
            <a:br>
              <a:rPr lang="en-US" dirty="0"/>
            </a:br>
            <a:r>
              <a:rPr lang="en-US" dirty="0" err="1"/>
              <a:t>Varmesystem</a:t>
            </a:r>
            <a:r>
              <a:rPr lang="en-US" dirty="0"/>
              <a:t> </a:t>
            </a:r>
            <a:r>
              <a:rPr lang="en-US" dirty="0" err="1"/>
              <a:t>bestående</a:t>
            </a:r>
            <a:r>
              <a:rPr lang="en-US" dirty="0"/>
              <a:t> </a:t>
            </a:r>
            <a:r>
              <a:rPr lang="en-US" dirty="0" err="1"/>
              <a:t>av</a:t>
            </a:r>
            <a:r>
              <a:rPr lang="en-US" dirty="0"/>
              <a:t>:</a:t>
            </a:r>
            <a:br>
              <a:rPr lang="en-US" dirty="0"/>
            </a:br>
            <a:r>
              <a:rPr lang="en-US" dirty="0" err="1"/>
              <a:t>Grunnvannsbrønner</a:t>
            </a:r>
            <a:r>
              <a:rPr lang="en-US" dirty="0"/>
              <a:t> ca 5 meter </a:t>
            </a:r>
            <a:r>
              <a:rPr lang="en-US" dirty="0" err="1"/>
              <a:t>dype</a:t>
            </a:r>
            <a:r>
              <a:rPr lang="en-US" dirty="0"/>
              <a:t> </a:t>
            </a:r>
            <a:br>
              <a:rPr lang="en-US" dirty="0"/>
            </a:br>
            <a:r>
              <a:rPr lang="en-US" dirty="0" err="1"/>
              <a:t>Pumpeanlegg</a:t>
            </a:r>
            <a:r>
              <a:rPr lang="en-US" dirty="0"/>
              <a:t> med </a:t>
            </a:r>
            <a:r>
              <a:rPr lang="en-US" dirty="0" err="1"/>
              <a:t>varmeveksler</a:t>
            </a:r>
            <a:r>
              <a:rPr lang="en-US" dirty="0"/>
              <a:t>, </a:t>
            </a:r>
            <a:r>
              <a:rPr lang="en-US" dirty="0" err="1"/>
              <a:t>grunnvann</a:t>
            </a:r>
            <a:r>
              <a:rPr lang="en-US" dirty="0"/>
              <a:t> </a:t>
            </a:r>
            <a:r>
              <a:rPr lang="en-US" dirty="0" err="1"/>
              <a:t>pumpes</a:t>
            </a:r>
            <a:r>
              <a:rPr lang="en-US" dirty="0"/>
              <a:t> </a:t>
            </a:r>
            <a:r>
              <a:rPr lang="en-US" dirty="0" err="1"/>
              <a:t>opp</a:t>
            </a:r>
            <a:r>
              <a:rPr lang="en-US" dirty="0"/>
              <a:t>, </a:t>
            </a:r>
            <a:r>
              <a:rPr lang="en-US" dirty="0" err="1"/>
              <a:t>varmeveksleren</a:t>
            </a:r>
            <a:r>
              <a:rPr lang="en-US" dirty="0"/>
              <a:t> “tar </a:t>
            </a:r>
            <a:r>
              <a:rPr lang="en-US" dirty="0" err="1"/>
              <a:t>ut</a:t>
            </a:r>
            <a:r>
              <a:rPr lang="en-US" dirty="0"/>
              <a:t> ca 4 grader” </a:t>
            </a:r>
            <a:r>
              <a:rPr lang="en-US" dirty="0" err="1"/>
              <a:t>og</a:t>
            </a:r>
            <a:r>
              <a:rPr lang="en-US" dirty="0"/>
              <a:t> </a:t>
            </a:r>
            <a:r>
              <a:rPr lang="en-US" dirty="0" err="1"/>
              <a:t>grunnvann</a:t>
            </a:r>
            <a:r>
              <a:rPr lang="en-US" dirty="0"/>
              <a:t> </a:t>
            </a:r>
            <a:r>
              <a:rPr lang="en-US" dirty="0" err="1"/>
              <a:t>slippes</a:t>
            </a:r>
            <a:r>
              <a:rPr lang="en-US" dirty="0"/>
              <a:t> </a:t>
            </a:r>
            <a:r>
              <a:rPr lang="en-US" dirty="0" err="1"/>
              <a:t>ut</a:t>
            </a:r>
            <a:r>
              <a:rPr lang="en-US" dirty="0"/>
              <a:t> </a:t>
            </a:r>
            <a:r>
              <a:rPr lang="en-US" dirty="0" err="1"/>
              <a:t>i</a:t>
            </a:r>
            <a:r>
              <a:rPr lang="en-US" dirty="0"/>
              <a:t> </a:t>
            </a:r>
            <a:r>
              <a:rPr lang="en-US" dirty="0" err="1"/>
              <a:t>nytt</a:t>
            </a:r>
            <a:r>
              <a:rPr lang="en-US" dirty="0"/>
              <a:t> reservoir. </a:t>
            </a:r>
            <a:r>
              <a:rPr lang="en-US" dirty="0" err="1"/>
              <a:t>Reservoarene</a:t>
            </a:r>
            <a:r>
              <a:rPr lang="en-US" dirty="0"/>
              <a:t> </a:t>
            </a:r>
            <a:r>
              <a:rPr lang="en-US" dirty="0" err="1"/>
              <a:t>må</a:t>
            </a:r>
            <a:r>
              <a:rPr lang="en-US" dirty="0"/>
              <a:t> </a:t>
            </a:r>
            <a:r>
              <a:rPr lang="en-US" dirty="0" err="1"/>
              <a:t>ligge</a:t>
            </a:r>
            <a:r>
              <a:rPr lang="en-US" dirty="0"/>
              <a:t> med god </a:t>
            </a:r>
            <a:r>
              <a:rPr lang="en-US" dirty="0" err="1"/>
              <a:t>avtand</a:t>
            </a:r>
            <a:r>
              <a:rPr lang="en-US" dirty="0"/>
              <a:t> for å </a:t>
            </a:r>
            <a:r>
              <a:rPr lang="en-US" dirty="0" err="1"/>
              <a:t>sikre</a:t>
            </a:r>
            <a:r>
              <a:rPr lang="en-US" dirty="0"/>
              <a:t> at </a:t>
            </a:r>
            <a:r>
              <a:rPr lang="en-US" dirty="0" err="1"/>
              <a:t>allerede</a:t>
            </a:r>
            <a:r>
              <a:rPr lang="en-US" dirty="0"/>
              <a:t> </a:t>
            </a:r>
            <a:r>
              <a:rPr lang="en-US" dirty="0" err="1"/>
              <a:t>nedkjølt</a:t>
            </a:r>
            <a:r>
              <a:rPr lang="en-US" dirty="0"/>
              <a:t> </a:t>
            </a:r>
            <a:r>
              <a:rPr lang="en-US" dirty="0" err="1"/>
              <a:t>vann</a:t>
            </a:r>
            <a:r>
              <a:rPr lang="en-US" dirty="0"/>
              <a:t> </a:t>
            </a:r>
            <a:r>
              <a:rPr lang="en-US" dirty="0" err="1"/>
              <a:t>ikke</a:t>
            </a:r>
            <a:r>
              <a:rPr lang="en-US" dirty="0"/>
              <a:t> I </a:t>
            </a:r>
            <a:r>
              <a:rPr lang="en-US" dirty="0" err="1"/>
              <a:t>stor</a:t>
            </a:r>
            <a:r>
              <a:rPr lang="en-US" dirty="0"/>
              <a:t> grad </a:t>
            </a:r>
            <a:r>
              <a:rPr lang="en-US" dirty="0" err="1"/>
              <a:t>blir</a:t>
            </a:r>
            <a:r>
              <a:rPr lang="en-US" dirty="0"/>
              <a:t> </a:t>
            </a:r>
            <a:r>
              <a:rPr lang="en-US" dirty="0" err="1"/>
              <a:t>sammenblandet</a:t>
            </a:r>
            <a:r>
              <a:rPr lang="en-US" dirty="0"/>
              <a:t> med </a:t>
            </a:r>
            <a:r>
              <a:rPr lang="en-US" dirty="0" err="1"/>
              <a:t>ikke</a:t>
            </a:r>
            <a:r>
              <a:rPr lang="en-US" dirty="0"/>
              <a:t> </a:t>
            </a:r>
            <a:r>
              <a:rPr lang="en-US" dirty="0" err="1"/>
              <a:t>nedkjølt</a:t>
            </a:r>
            <a:r>
              <a:rPr lang="en-US" dirty="0"/>
              <a:t> </a:t>
            </a:r>
            <a:r>
              <a:rPr lang="en-US" dirty="0" err="1"/>
              <a:t>grunnvann</a:t>
            </a:r>
            <a:br>
              <a:rPr lang="en-US" dirty="0"/>
            </a:br>
            <a:r>
              <a:rPr lang="en-US" dirty="0"/>
              <a:t>To </a:t>
            </a:r>
            <a:r>
              <a:rPr lang="en-US" dirty="0" err="1"/>
              <a:t>varmepumper</a:t>
            </a:r>
            <a:r>
              <a:rPr lang="en-US" dirty="0"/>
              <a:t> med </a:t>
            </a:r>
            <a:r>
              <a:rPr lang="en-US" dirty="0" err="1"/>
              <a:t>lukket</a:t>
            </a:r>
            <a:r>
              <a:rPr lang="en-US" dirty="0"/>
              <a:t> </a:t>
            </a:r>
            <a:r>
              <a:rPr lang="en-US" dirty="0" err="1"/>
              <a:t>krets</a:t>
            </a:r>
            <a:r>
              <a:rPr lang="en-US" dirty="0"/>
              <a:t> </a:t>
            </a:r>
            <a:r>
              <a:rPr lang="en-US" dirty="0" err="1"/>
              <a:t>som</a:t>
            </a:r>
            <a:r>
              <a:rPr lang="en-US" dirty="0"/>
              <a:t> </a:t>
            </a:r>
            <a:r>
              <a:rPr lang="en-US" dirty="0" err="1"/>
              <a:t>løfter</a:t>
            </a:r>
            <a:r>
              <a:rPr lang="en-US" dirty="0"/>
              <a:t> temperature </a:t>
            </a:r>
            <a:r>
              <a:rPr lang="en-US" dirty="0" err="1"/>
              <a:t>til</a:t>
            </a:r>
            <a:r>
              <a:rPr lang="en-US" dirty="0"/>
              <a:t> 35-40 grader </a:t>
            </a:r>
            <a:r>
              <a:rPr lang="en-US" dirty="0" err="1"/>
              <a:t>før</a:t>
            </a:r>
            <a:r>
              <a:rPr lang="en-US" dirty="0"/>
              <a:t> </a:t>
            </a:r>
            <a:r>
              <a:rPr lang="en-US" dirty="0" err="1"/>
              <a:t>vannet</a:t>
            </a:r>
            <a:r>
              <a:rPr lang="en-US" dirty="0"/>
              <a:t> </a:t>
            </a:r>
            <a:r>
              <a:rPr lang="en-US" dirty="0" err="1"/>
              <a:t>sirkuleres</a:t>
            </a:r>
            <a:r>
              <a:rPr lang="en-US" dirty="0"/>
              <a:t> </a:t>
            </a:r>
            <a:r>
              <a:rPr lang="en-US" dirty="0" err="1"/>
              <a:t>ut</a:t>
            </a:r>
            <a:r>
              <a:rPr lang="en-US" dirty="0"/>
              <a:t> I </a:t>
            </a:r>
            <a:r>
              <a:rPr lang="en-US" dirty="0" err="1"/>
              <a:t>gulvvarmesystemet</a:t>
            </a:r>
            <a:r>
              <a:rPr lang="en-US" dirty="0"/>
              <a:t>: COP (</a:t>
            </a:r>
            <a:r>
              <a:rPr lang="en-US" dirty="0" err="1"/>
              <a:t>Virkningsgrad</a:t>
            </a:r>
            <a:r>
              <a:rPr lang="en-US" dirty="0"/>
              <a:t> 1:4,5)</a:t>
            </a:r>
            <a:br>
              <a:rPr lang="en-US" dirty="0"/>
            </a:br>
            <a:r>
              <a:rPr lang="en-US" dirty="0"/>
              <a:t>Om </a:t>
            </a:r>
            <a:r>
              <a:rPr lang="en-US" dirty="0" err="1"/>
              <a:t>sommeren</a:t>
            </a:r>
            <a:r>
              <a:rPr lang="en-US" dirty="0"/>
              <a:t> </a:t>
            </a:r>
            <a:r>
              <a:rPr lang="en-US" dirty="0" err="1"/>
              <a:t>frikobles</a:t>
            </a:r>
            <a:r>
              <a:rPr lang="en-US" dirty="0"/>
              <a:t> </a:t>
            </a:r>
            <a:r>
              <a:rPr lang="en-US" dirty="0" err="1"/>
              <a:t>varmepumpene</a:t>
            </a:r>
            <a:r>
              <a:rPr lang="en-US" dirty="0"/>
              <a:t> </a:t>
            </a:r>
            <a:r>
              <a:rPr lang="en-US" dirty="0" err="1"/>
              <a:t>og</a:t>
            </a:r>
            <a:r>
              <a:rPr lang="en-US" dirty="0"/>
              <a:t> </a:t>
            </a:r>
            <a:r>
              <a:rPr lang="en-US" dirty="0" err="1"/>
              <a:t>kaldt</a:t>
            </a:r>
            <a:r>
              <a:rPr lang="en-US" dirty="0"/>
              <a:t> </a:t>
            </a:r>
            <a:r>
              <a:rPr lang="en-US" dirty="0" err="1"/>
              <a:t>grunnvann</a:t>
            </a:r>
            <a:r>
              <a:rPr lang="en-US" dirty="0"/>
              <a:t> </a:t>
            </a:r>
            <a:r>
              <a:rPr lang="en-US" dirty="0" err="1"/>
              <a:t>kjøres</a:t>
            </a:r>
            <a:r>
              <a:rPr lang="en-US" dirty="0"/>
              <a:t> over </a:t>
            </a:r>
            <a:r>
              <a:rPr lang="en-US" dirty="0" err="1"/>
              <a:t>en</a:t>
            </a:r>
            <a:r>
              <a:rPr lang="en-US" dirty="0"/>
              <a:t> </a:t>
            </a:r>
            <a:r>
              <a:rPr lang="en-US" dirty="0" err="1"/>
              <a:t>vannveksler</a:t>
            </a:r>
            <a:r>
              <a:rPr lang="en-US" dirty="0"/>
              <a:t> I </a:t>
            </a:r>
            <a:r>
              <a:rPr lang="en-US" dirty="0" err="1"/>
              <a:t>ventilasjonsaggregatet</a:t>
            </a:r>
            <a:r>
              <a:rPr lang="en-US" dirty="0"/>
              <a:t> </a:t>
            </a:r>
            <a:r>
              <a:rPr lang="en-US" dirty="0" err="1"/>
              <a:t>og</a:t>
            </a:r>
            <a:r>
              <a:rPr lang="en-US" dirty="0"/>
              <a:t> </a:t>
            </a:r>
            <a:r>
              <a:rPr lang="en-US" dirty="0" err="1"/>
              <a:t>fungerer</a:t>
            </a:r>
            <a:r>
              <a:rPr lang="en-US" dirty="0"/>
              <a:t> </a:t>
            </a:r>
            <a:r>
              <a:rPr lang="en-US" dirty="0" err="1"/>
              <a:t>som</a:t>
            </a:r>
            <a:r>
              <a:rPr lang="en-US" dirty="0"/>
              <a:t> </a:t>
            </a:r>
            <a:r>
              <a:rPr lang="en-US" dirty="0" err="1"/>
              <a:t>kjøling</a:t>
            </a:r>
            <a:r>
              <a:rPr lang="en-US" dirty="0"/>
              <a:t> I </a:t>
            </a:r>
            <a:r>
              <a:rPr lang="en-US" dirty="0" err="1"/>
              <a:t>systemet</a:t>
            </a:r>
            <a:br>
              <a:rPr lang="en-US" dirty="0"/>
            </a:br>
            <a:r>
              <a:rPr lang="en-US" dirty="0"/>
              <a:t>El-</a:t>
            </a:r>
            <a:r>
              <a:rPr lang="en-US" dirty="0" err="1"/>
              <a:t>kjele</a:t>
            </a:r>
            <a:r>
              <a:rPr lang="en-US" dirty="0"/>
              <a:t> </a:t>
            </a:r>
            <a:r>
              <a:rPr lang="en-US" dirty="0" err="1"/>
              <a:t>som</a:t>
            </a:r>
            <a:r>
              <a:rPr lang="en-US" dirty="0"/>
              <a:t> backup </a:t>
            </a:r>
            <a:r>
              <a:rPr lang="en-US" dirty="0" err="1"/>
              <a:t>og</a:t>
            </a:r>
            <a:r>
              <a:rPr lang="en-US" dirty="0"/>
              <a:t> </a:t>
            </a:r>
            <a:r>
              <a:rPr lang="en-US" dirty="0" err="1"/>
              <a:t>som</a:t>
            </a:r>
            <a:r>
              <a:rPr lang="en-US" dirty="0"/>
              <a:t> </a:t>
            </a:r>
            <a:r>
              <a:rPr lang="en-US" dirty="0" err="1"/>
              <a:t>bidrag</a:t>
            </a:r>
            <a:r>
              <a:rPr lang="en-US" dirty="0"/>
              <a:t> I </a:t>
            </a:r>
            <a:r>
              <a:rPr lang="en-US" dirty="0" err="1"/>
              <a:t>ekstra</a:t>
            </a:r>
            <a:r>
              <a:rPr lang="en-US" dirty="0"/>
              <a:t> </a:t>
            </a:r>
            <a:r>
              <a:rPr lang="en-US" dirty="0" err="1"/>
              <a:t>kalde</a:t>
            </a:r>
            <a:r>
              <a:rPr lang="en-US" dirty="0"/>
              <a:t> </a:t>
            </a:r>
            <a:r>
              <a:rPr lang="en-US" dirty="0" err="1"/>
              <a:t>perioder</a:t>
            </a:r>
            <a:r>
              <a:rPr lang="en-US" dirty="0"/>
              <a:t> (</a:t>
            </a:r>
            <a:r>
              <a:rPr lang="en-US" dirty="0" err="1"/>
              <a:t>har</a:t>
            </a:r>
            <a:r>
              <a:rPr lang="en-US" dirty="0"/>
              <a:t> </a:t>
            </a:r>
            <a:r>
              <a:rPr lang="en-US" dirty="0" err="1"/>
              <a:t>vært</a:t>
            </a:r>
            <a:r>
              <a:rPr lang="en-US" dirty="0"/>
              <a:t> </a:t>
            </a:r>
            <a:r>
              <a:rPr lang="en-US" dirty="0" err="1"/>
              <a:t>svært</a:t>
            </a:r>
            <a:r>
              <a:rPr lang="en-US" dirty="0"/>
              <a:t> lite I </a:t>
            </a:r>
            <a:r>
              <a:rPr lang="en-US" dirty="0" err="1"/>
              <a:t>bruk</a:t>
            </a:r>
            <a:r>
              <a:rPr lang="en-US" dirty="0"/>
              <a:t>)</a:t>
            </a:r>
          </a:p>
          <a:p>
            <a:pPr marL="171450" indent="-171450">
              <a:buFont typeface="Arial" panose="020B0604020202020204" pitchFamily="34" charset="0"/>
              <a:buChar char="•"/>
            </a:pPr>
            <a:br>
              <a:rPr lang="en-US" dirty="0"/>
            </a:br>
            <a:endParaRPr lang="en-US" dirty="0"/>
          </a:p>
          <a:p>
            <a:pPr marL="171450" indent="-171450">
              <a:buFont typeface="Arial" panose="020B0604020202020204" pitchFamily="34" charset="0"/>
              <a:buChar char="•"/>
            </a:pPr>
            <a:r>
              <a:rPr lang="en-US" dirty="0" err="1"/>
              <a:t>Investeringskostnad</a:t>
            </a:r>
            <a:r>
              <a:rPr lang="en-US" dirty="0"/>
              <a:t> </a:t>
            </a:r>
            <a:r>
              <a:rPr lang="en-US" dirty="0" err="1"/>
              <a:t>varmeanlegg</a:t>
            </a:r>
            <a:r>
              <a:rPr lang="en-US" dirty="0"/>
              <a:t> </a:t>
            </a:r>
            <a:r>
              <a:rPr lang="en-US" dirty="0" err="1"/>
              <a:t>inkl</a:t>
            </a:r>
            <a:r>
              <a:rPr lang="en-US" dirty="0"/>
              <a:t> </a:t>
            </a:r>
            <a:r>
              <a:rPr lang="en-US" dirty="0" err="1"/>
              <a:t>gulvvarmerør</a:t>
            </a:r>
            <a:r>
              <a:rPr lang="en-US" dirty="0"/>
              <a:t>: ca 350,- </a:t>
            </a:r>
            <a:r>
              <a:rPr lang="en-US" dirty="0" err="1"/>
              <a:t>pr</a:t>
            </a:r>
            <a:r>
              <a:rPr lang="en-US" dirty="0"/>
              <a:t> m2 </a:t>
            </a:r>
            <a:r>
              <a:rPr lang="en-US" dirty="0" err="1"/>
              <a:t>oppvarmet</a:t>
            </a:r>
            <a:r>
              <a:rPr lang="en-US" dirty="0"/>
              <a:t> </a:t>
            </a:r>
            <a:r>
              <a:rPr lang="en-US" dirty="0" err="1"/>
              <a:t>bygg</a:t>
            </a:r>
            <a:endParaRPr lang="en-US" dirty="0"/>
          </a:p>
          <a:p>
            <a:pPr marL="171450" indent="-171450">
              <a:buFont typeface="Arial" panose="020B0604020202020204" pitchFamily="34" charset="0"/>
              <a:buChar char="•"/>
            </a:pPr>
            <a:r>
              <a:rPr lang="en-US" dirty="0" err="1"/>
              <a:t>Gunstig</a:t>
            </a:r>
            <a:r>
              <a:rPr lang="en-US" dirty="0"/>
              <a:t> </a:t>
            </a:r>
            <a:r>
              <a:rPr lang="en-US" dirty="0" err="1"/>
              <a:t>investeringskost</a:t>
            </a:r>
            <a:r>
              <a:rPr lang="en-US" dirty="0"/>
              <a:t> </a:t>
            </a:r>
            <a:r>
              <a:rPr lang="en-US" dirty="0" err="1"/>
              <a:t>pga</a:t>
            </a:r>
            <a:r>
              <a:rPr lang="en-US" dirty="0"/>
              <a:t> </a:t>
            </a:r>
            <a:r>
              <a:rPr lang="en-US" dirty="0" err="1"/>
              <a:t>stort</a:t>
            </a:r>
            <a:r>
              <a:rPr lang="en-US" dirty="0"/>
              <a:t> </a:t>
            </a:r>
            <a:r>
              <a:rPr lang="en-US" dirty="0" err="1"/>
              <a:t>oppvarmet</a:t>
            </a:r>
            <a:r>
              <a:rPr lang="en-US" dirty="0"/>
              <a:t>  areal, </a:t>
            </a:r>
            <a:r>
              <a:rPr lang="en-US" dirty="0" err="1"/>
              <a:t>rimelig</a:t>
            </a:r>
            <a:r>
              <a:rPr lang="en-US" dirty="0"/>
              <a:t> </a:t>
            </a:r>
            <a:r>
              <a:rPr lang="en-US" dirty="0" err="1"/>
              <a:t>varmekilde</a:t>
            </a:r>
            <a:r>
              <a:rPr lang="en-US" dirty="0"/>
              <a:t> (</a:t>
            </a:r>
            <a:r>
              <a:rPr lang="en-US" dirty="0" err="1"/>
              <a:t>reservoarene</a:t>
            </a:r>
            <a:r>
              <a:rPr lang="en-US" dirty="0"/>
              <a:t> </a:t>
            </a:r>
            <a:r>
              <a:rPr lang="en-US" dirty="0" err="1"/>
              <a:t>er</a:t>
            </a:r>
            <a:r>
              <a:rPr lang="en-US" dirty="0"/>
              <a:t> </a:t>
            </a:r>
            <a:r>
              <a:rPr lang="en-US" dirty="0" err="1"/>
              <a:t>gravet</a:t>
            </a:r>
            <a:r>
              <a:rPr lang="en-US" dirty="0"/>
              <a:t> </a:t>
            </a:r>
            <a:r>
              <a:rPr lang="en-US" dirty="0" err="1"/>
              <a:t>ut</a:t>
            </a:r>
            <a:r>
              <a:rPr lang="en-US" dirty="0"/>
              <a:t>, slipper boring, </a:t>
            </a:r>
            <a:r>
              <a:rPr lang="en-US" dirty="0" err="1"/>
              <a:t>svært</a:t>
            </a:r>
            <a:r>
              <a:rPr lang="en-US" dirty="0"/>
              <a:t> </a:t>
            </a:r>
            <a:r>
              <a:rPr lang="en-US" dirty="0" err="1"/>
              <a:t>godt</a:t>
            </a:r>
            <a:r>
              <a:rPr lang="en-US" dirty="0"/>
              <a:t> </a:t>
            </a:r>
            <a:r>
              <a:rPr lang="en-US" dirty="0" err="1"/>
              <a:t>tilsig</a:t>
            </a:r>
            <a:r>
              <a:rPr lang="en-US" dirty="0"/>
              <a:t> </a:t>
            </a:r>
            <a:r>
              <a:rPr lang="en-US" dirty="0" err="1"/>
              <a:t>av</a:t>
            </a:r>
            <a:r>
              <a:rPr lang="en-US" dirty="0"/>
              <a:t> </a:t>
            </a:r>
            <a:r>
              <a:rPr lang="en-US" dirty="0" err="1"/>
              <a:t>grunnvann</a:t>
            </a:r>
            <a:r>
              <a:rPr lang="en-US" dirty="0"/>
              <a:t>)</a:t>
            </a:r>
          </a:p>
          <a:p>
            <a:pPr marL="171450" indent="-171450">
              <a:buFont typeface="Arial" panose="020B0604020202020204" pitchFamily="34" charset="0"/>
              <a:buChar char="•"/>
            </a:pPr>
            <a:endParaRPr lang="en-US" dirty="0"/>
          </a:p>
        </p:txBody>
      </p:sp>
      <p:sp>
        <p:nvSpPr>
          <p:cNvPr id="4" name="Plassholder for lysbildenummer 3"/>
          <p:cNvSpPr>
            <a:spLocks noGrp="1"/>
          </p:cNvSpPr>
          <p:nvPr>
            <p:ph type="sldNum" sz="quarter" idx="10"/>
          </p:nvPr>
        </p:nvSpPr>
        <p:spPr/>
        <p:txBody>
          <a:bodyPr/>
          <a:lstStyle/>
          <a:p>
            <a:fld id="{281FF8B0-CBBA-4A49-AC11-1010366B540F}" type="slidenum">
              <a:rPr lang="nb-NO" smtClean="0"/>
              <a:t>8</a:t>
            </a:fld>
            <a:endParaRPr lang="nb-NO"/>
          </a:p>
        </p:txBody>
      </p:sp>
    </p:spTree>
    <p:extLst>
      <p:ext uri="{BB962C8B-B14F-4D97-AF65-F5344CB8AC3E}">
        <p14:creationId xmlns:p14="http://schemas.microsoft.com/office/powerpoint/2010/main" val="241324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81FF8B0-CBBA-4A49-AC11-1010366B540F}" type="slidenum">
              <a:rPr lang="nb-NO" smtClean="0"/>
              <a:t>9</a:t>
            </a:fld>
            <a:endParaRPr lang="nb-NO"/>
          </a:p>
        </p:txBody>
      </p:sp>
    </p:spTree>
    <p:extLst>
      <p:ext uri="{BB962C8B-B14F-4D97-AF65-F5344CB8AC3E}">
        <p14:creationId xmlns:p14="http://schemas.microsoft.com/office/powerpoint/2010/main" val="54212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7138B69A-B39E-4EA5-A3DA-494095EAE5E1}" type="datetimeFigureOut">
              <a:rPr lang="nb-NO" smtClean="0"/>
              <a:t>13.03.2018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298189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138B69A-B39E-4EA5-A3DA-494095EAE5E1}" type="datetimeFigureOut">
              <a:rPr lang="nb-NO" smtClean="0"/>
              <a:t>13.03.2018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251014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138B69A-B39E-4EA5-A3DA-494095EAE5E1}" type="datetimeFigureOut">
              <a:rPr lang="nb-NO" smtClean="0"/>
              <a:t>13.03.2018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14120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138B69A-B39E-4EA5-A3DA-494095EAE5E1}" type="datetimeFigureOut">
              <a:rPr lang="nb-NO" smtClean="0"/>
              <a:t>13.03.2018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386964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7138B69A-B39E-4EA5-A3DA-494095EAE5E1}" type="datetimeFigureOut">
              <a:rPr lang="nb-NO" smtClean="0"/>
              <a:t>13.03.2018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43480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7138B69A-B39E-4EA5-A3DA-494095EAE5E1}" type="datetimeFigureOut">
              <a:rPr lang="nb-NO" smtClean="0"/>
              <a:t>13.03.2018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103271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7138B69A-B39E-4EA5-A3DA-494095EAE5E1}" type="datetimeFigureOut">
              <a:rPr lang="nb-NO" smtClean="0"/>
              <a:t>13.03.2018</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30615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7138B69A-B39E-4EA5-A3DA-494095EAE5E1}" type="datetimeFigureOut">
              <a:rPr lang="nb-NO" smtClean="0"/>
              <a:t>13.03.2018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121743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8B69A-B39E-4EA5-A3DA-494095EAE5E1}" type="datetimeFigureOut">
              <a:rPr lang="nb-NO" smtClean="0"/>
              <a:t>13.03.2018</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157278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7138B69A-B39E-4EA5-A3DA-494095EAE5E1}" type="datetimeFigureOut">
              <a:rPr lang="nb-NO" smtClean="0"/>
              <a:t>13.03.2018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203470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7138B69A-B39E-4EA5-A3DA-494095EAE5E1}" type="datetimeFigureOut">
              <a:rPr lang="nb-NO" smtClean="0"/>
              <a:t>13.03.2018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387F08D-0E24-4620-9FED-D98D530FA2FC}" type="slidenum">
              <a:rPr lang="nb-NO" smtClean="0"/>
              <a:t>‹#›</a:t>
            </a:fld>
            <a:endParaRPr lang="nb-NO"/>
          </a:p>
        </p:txBody>
      </p:sp>
    </p:spTree>
    <p:extLst>
      <p:ext uri="{BB962C8B-B14F-4D97-AF65-F5344CB8AC3E}">
        <p14:creationId xmlns:p14="http://schemas.microsoft.com/office/powerpoint/2010/main" val="78359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8B69A-B39E-4EA5-A3DA-494095EAE5E1}" type="datetimeFigureOut">
              <a:rPr lang="nb-NO" smtClean="0"/>
              <a:t>13.03.2018</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7F08D-0E24-4620-9FED-D98D530FA2FC}" type="slidenum">
              <a:rPr lang="nb-NO" smtClean="0"/>
              <a:t>‹#›</a:t>
            </a:fld>
            <a:endParaRPr lang="nb-NO"/>
          </a:p>
        </p:txBody>
      </p:sp>
      <p:pic>
        <p:nvPicPr>
          <p:cNvPr id="7" name="Picture 9">
            <a:extLst>
              <a:ext uri="{FF2B5EF4-FFF2-40B4-BE49-F238E27FC236}">
                <a16:creationId xmlns:a16="http://schemas.microsoft.com/office/drawing/2014/main" id="{C7C9DD22-3234-4B15-8339-A730B811C6F7}"/>
              </a:ext>
            </a:extLst>
          </p:cNvPr>
          <p:cNvPicPr>
            <a:picLocks noChangeAspect="1"/>
          </p:cNvPicPr>
          <p:nvPr userDrawn="1"/>
        </p:nvPicPr>
        <p:blipFill>
          <a:blip r:embed="rId13">
            <a:lum bright="70000" contrast="-70000"/>
            <a:extLst>
              <a:ext uri="{28A0092B-C50C-407E-A947-70E740481C1C}">
                <a14:useLocalDpi xmlns:a14="http://schemas.microsoft.com/office/drawing/2010/main" val="0"/>
              </a:ext>
            </a:extLst>
          </a:blip>
          <a:stretch>
            <a:fillRect/>
          </a:stretch>
        </p:blipFill>
        <p:spPr>
          <a:xfrm>
            <a:off x="0" y="-1"/>
            <a:ext cx="12195632" cy="6858001"/>
          </a:xfrm>
          <a:prstGeom prst="rect">
            <a:avLst/>
          </a:prstGeom>
        </p:spPr>
      </p:pic>
      <p:pic>
        <p:nvPicPr>
          <p:cNvPr id="8" name="Picture 8">
            <a:extLst>
              <a:ext uri="{FF2B5EF4-FFF2-40B4-BE49-F238E27FC236}">
                <a16:creationId xmlns:a16="http://schemas.microsoft.com/office/drawing/2014/main" id="{6683DD21-A7EA-449F-8F63-017A75E7E2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64544" y="6085892"/>
            <a:ext cx="2306757" cy="453020"/>
          </a:xfrm>
          <a:prstGeom prst="rect">
            <a:avLst/>
          </a:prstGeom>
        </p:spPr>
      </p:pic>
    </p:spTree>
    <p:extLst>
      <p:ext uri="{BB962C8B-B14F-4D97-AF65-F5344CB8AC3E}">
        <p14:creationId xmlns:p14="http://schemas.microsoft.com/office/powerpoint/2010/main" val="42738274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24CC7-45A8-4542-A57F-50A471748DD9}"/>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1"/>
            <a:ext cx="12195632" cy="6858001"/>
          </a:xfrm>
          <a:prstGeom prst="rect">
            <a:avLst/>
          </a:prstGeom>
        </p:spPr>
      </p:pic>
      <p:sp>
        <p:nvSpPr>
          <p:cNvPr id="2" name="Title 1">
            <a:extLst>
              <a:ext uri="{FF2B5EF4-FFF2-40B4-BE49-F238E27FC236}">
                <a16:creationId xmlns:a16="http://schemas.microsoft.com/office/drawing/2014/main" id="{464FC666-5F3E-4644-AE28-DCF506700941}"/>
              </a:ext>
            </a:extLst>
          </p:cNvPr>
          <p:cNvSpPr>
            <a:spLocks noGrp="1"/>
          </p:cNvSpPr>
          <p:nvPr>
            <p:ph type="ctrTitle"/>
          </p:nvPr>
        </p:nvSpPr>
        <p:spPr>
          <a:xfrm>
            <a:off x="1524000" y="1793239"/>
            <a:ext cx="9144000" cy="2387600"/>
          </a:xfrm>
        </p:spPr>
        <p:txBody>
          <a:bodyPr>
            <a:normAutofit fontScale="90000"/>
          </a:bodyPr>
          <a:lstStyle/>
          <a:p>
            <a:r>
              <a:rPr lang="nb-NO" sz="3200" dirty="0">
                <a:solidFill>
                  <a:schemeClr val="accent1">
                    <a:lumMod val="50000"/>
                  </a:schemeClr>
                </a:solidFill>
              </a:rPr>
              <a:t>Klimavennlig boligplanlegging i kaldt klima</a:t>
            </a:r>
            <a:br>
              <a:rPr lang="nb-NO" sz="3200" dirty="0">
                <a:solidFill>
                  <a:schemeClr val="accent1">
                    <a:lumMod val="50000"/>
                  </a:schemeClr>
                </a:solidFill>
              </a:rPr>
            </a:br>
            <a:br>
              <a:rPr lang="nb-NO" sz="3200" dirty="0">
                <a:solidFill>
                  <a:schemeClr val="accent1">
                    <a:lumMod val="50000"/>
                  </a:schemeClr>
                </a:solidFill>
              </a:rPr>
            </a:br>
            <a:r>
              <a:rPr lang="nb-NO" sz="4400" dirty="0">
                <a:solidFill>
                  <a:schemeClr val="accent1">
                    <a:lumMod val="50000"/>
                  </a:schemeClr>
                </a:solidFill>
              </a:rPr>
              <a:t>Erfaringer med jordvarme/</a:t>
            </a:r>
            <a:r>
              <a:rPr lang="nb-NO" sz="4400" dirty="0" err="1">
                <a:solidFill>
                  <a:schemeClr val="accent1">
                    <a:lumMod val="50000"/>
                  </a:schemeClr>
                </a:solidFill>
              </a:rPr>
              <a:t>vannvarme</a:t>
            </a:r>
            <a:r>
              <a:rPr lang="nb-NO" sz="4400" dirty="0">
                <a:solidFill>
                  <a:schemeClr val="accent1">
                    <a:lumMod val="50000"/>
                  </a:schemeClr>
                </a:solidFill>
              </a:rPr>
              <a:t> i Alta</a:t>
            </a:r>
            <a:br>
              <a:rPr lang="nb-NO" sz="3200" dirty="0">
                <a:solidFill>
                  <a:schemeClr val="accent1">
                    <a:lumMod val="50000"/>
                  </a:schemeClr>
                </a:solidFill>
              </a:rPr>
            </a:br>
            <a:br>
              <a:rPr lang="nb-NO" sz="3200" dirty="0">
                <a:solidFill>
                  <a:schemeClr val="accent1">
                    <a:lumMod val="50000"/>
                  </a:schemeClr>
                </a:solidFill>
              </a:rPr>
            </a:br>
            <a:endParaRPr lang="nb-NO" sz="3200" dirty="0">
              <a:solidFill>
                <a:schemeClr val="accent1">
                  <a:lumMod val="50000"/>
                </a:schemeClr>
              </a:solidFill>
            </a:endParaRPr>
          </a:p>
        </p:txBody>
      </p:sp>
      <p:sp>
        <p:nvSpPr>
          <p:cNvPr id="3" name="Subtitle 2">
            <a:extLst>
              <a:ext uri="{FF2B5EF4-FFF2-40B4-BE49-F238E27FC236}">
                <a16:creationId xmlns:a16="http://schemas.microsoft.com/office/drawing/2014/main" id="{0B9B8902-BE6A-42EE-84EB-8FA90996B5CD}"/>
              </a:ext>
            </a:extLst>
          </p:cNvPr>
          <p:cNvSpPr>
            <a:spLocks noGrp="1"/>
          </p:cNvSpPr>
          <p:nvPr>
            <p:ph type="subTitle" idx="1"/>
          </p:nvPr>
        </p:nvSpPr>
        <p:spPr>
          <a:xfrm>
            <a:off x="1524000" y="4272914"/>
            <a:ext cx="9144000" cy="1655762"/>
          </a:xfrm>
        </p:spPr>
        <p:txBody>
          <a:bodyPr/>
          <a:lstStyle/>
          <a:p>
            <a:r>
              <a:rPr lang="nb-NO" dirty="0"/>
              <a:t>Eirik Kivijervi, daglig leder</a:t>
            </a:r>
          </a:p>
          <a:p>
            <a:r>
              <a:rPr lang="nb-NO" dirty="0"/>
              <a:t>Ulf Kivijervi AS</a:t>
            </a:r>
          </a:p>
        </p:txBody>
      </p:sp>
      <p:pic>
        <p:nvPicPr>
          <p:cNvPr id="8" name="Picture 7">
            <a:extLst>
              <a:ext uri="{FF2B5EF4-FFF2-40B4-BE49-F238E27FC236}">
                <a16:creationId xmlns:a16="http://schemas.microsoft.com/office/drawing/2014/main" id="{275134F4-EABF-43D2-88B7-89D191F07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839" y="6206058"/>
            <a:ext cx="2488325" cy="488678"/>
          </a:xfrm>
          <a:prstGeom prst="rect">
            <a:avLst/>
          </a:prstGeom>
        </p:spPr>
      </p:pic>
      <p:pic>
        <p:nvPicPr>
          <p:cNvPr id="7" name="Bilde 6">
            <a:extLst>
              <a:ext uri="{FF2B5EF4-FFF2-40B4-BE49-F238E27FC236}">
                <a16:creationId xmlns:a16="http://schemas.microsoft.com/office/drawing/2014/main" id="{2C620A16-E8D1-40AB-B31F-2783E96B3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83" y="6101223"/>
            <a:ext cx="813727" cy="698348"/>
          </a:xfrm>
          <a:prstGeom prst="rect">
            <a:avLst/>
          </a:prstGeom>
        </p:spPr>
      </p:pic>
    </p:spTree>
    <p:extLst>
      <p:ext uri="{BB962C8B-B14F-4D97-AF65-F5344CB8AC3E}">
        <p14:creationId xmlns:p14="http://schemas.microsoft.com/office/powerpoint/2010/main" val="905277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Myggveien 9</a:t>
            </a:r>
          </a:p>
        </p:txBody>
      </p:sp>
      <p:sp>
        <p:nvSpPr>
          <p:cNvPr id="4" name="Content Placeholder 3"/>
          <p:cNvSpPr>
            <a:spLocks noGrp="1"/>
          </p:cNvSpPr>
          <p:nvPr>
            <p:ph idx="1"/>
          </p:nvPr>
        </p:nvSpPr>
        <p:spPr>
          <a:xfrm>
            <a:off x="889852" y="1551008"/>
            <a:ext cx="10196040" cy="4430837"/>
          </a:xfrm>
          <a:solidFill>
            <a:schemeClr val="bg1">
              <a:alpha val="40000"/>
            </a:schemeClr>
          </a:solidFill>
        </p:spPr>
        <p:txBody>
          <a:bodyPr>
            <a:normAutofit/>
          </a:bodyPr>
          <a:lstStyle/>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Erfaringer: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Forundersøkelsene var riktige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Svært driftssikkert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Enkelt ettersyn og vedlikehold = Lave driftskostnader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COP: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3,9 i snitt over året </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Energiforbruk totalt på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100 kW/h pr oppvarmet m2 pr år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Gulvvarme gir svært godt inneklima</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Veldig rimelig kjøling sommerstid</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Løsning veldig avhengig av byggets plassering</a:t>
            </a:r>
          </a:p>
          <a:p>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177303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2B8BFB-DC5B-4D01-9E42-1424B2C68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pic>
        <p:nvPicPr>
          <p:cNvPr id="5" name="Bilde 4" descr="Et bilde som inneholder himmel, utendørs, snø, bygning&#10;&#10;Beskrivelse som er generert med svært høy visshet">
            <a:extLst>
              <a:ext uri="{FF2B5EF4-FFF2-40B4-BE49-F238E27FC236}">
                <a16:creationId xmlns:a16="http://schemas.microsoft.com/office/drawing/2014/main" id="{9EE90DB0-D9DD-42B0-A476-F326FD3DC71C}"/>
              </a:ext>
            </a:extLst>
          </p:cNvPr>
          <p:cNvPicPr>
            <a:picLocks noChangeAspect="1"/>
          </p:cNvPicPr>
          <p:nvPr/>
        </p:nvPicPr>
        <p:blipFill rotWithShape="1">
          <a:blip r:embed="rId4">
            <a:extLst>
              <a:ext uri="{28A0092B-C50C-407E-A947-70E740481C1C}">
                <a14:useLocalDpi xmlns:a14="http://schemas.microsoft.com/office/drawing/2010/main" val="0"/>
              </a:ext>
            </a:extLst>
          </a:blip>
          <a:srcRect t="361" b="24639"/>
          <a:stretch/>
        </p:blipFill>
        <p:spPr>
          <a:xfrm>
            <a:off x="20" y="10"/>
            <a:ext cx="12191980" cy="6857990"/>
          </a:xfrm>
          <a:prstGeom prst="rect">
            <a:avLst/>
          </a:prstGeom>
        </p:spPr>
      </p:pic>
    </p:spTree>
    <p:extLst>
      <p:ext uri="{BB962C8B-B14F-4D97-AF65-F5344CB8AC3E}">
        <p14:creationId xmlns:p14="http://schemas.microsoft.com/office/powerpoint/2010/main" val="466377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Lufttransport Hangar Alta</a:t>
            </a: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Byggeår: 2011</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1200 m2 oppvarmet areal</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Kunne koblet seg opp mot Avinors løsning. LT valgte å gå for eget anlegg.</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Vannbårent gulvvarmeanlegg med vann/vann varmepumpe</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Forvarming av tappevann til </a:t>
            </a:r>
            <a:r>
              <a:rPr lang="nb-NO" sz="19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50 grader</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Primærside: </a:t>
            </a:r>
            <a:b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9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Varmeveksler</a:t>
            </a: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som sirkulerer grunnvann mellom to reservoarer</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Sekundærside:</a:t>
            </a:r>
            <a:b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a:t>
            </a:r>
            <a:r>
              <a:rPr lang="nb-NO" sz="19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stk</a:t>
            </a: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vann/vann varmepumper som hver leverer 46 kW (99% dekningsgrad)</a:t>
            </a:r>
            <a:b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El-kjele på 45 kW for å ta spisslast samt være </a:t>
            </a:r>
            <a:r>
              <a:rPr lang="nb-NO" sz="19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backup</a:t>
            </a:r>
            <a:endPar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Styres av SD-anlegg (ventilasjon/varme/kjøling)</a:t>
            </a:r>
          </a:p>
          <a:p>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Investeringskostnad i 2011: </a:t>
            </a:r>
            <a:r>
              <a:rPr lang="nb-NO" sz="19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9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420,- pr oppvarmet m2</a:t>
            </a:r>
          </a:p>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149492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Lufttransport Hangar Alta</a:t>
            </a:r>
          </a:p>
        </p:txBody>
      </p:sp>
      <p:sp>
        <p:nvSpPr>
          <p:cNvPr id="4" name="Content Placeholder 3"/>
          <p:cNvSpPr>
            <a:spLocks noGrp="1"/>
          </p:cNvSpPr>
          <p:nvPr>
            <p:ph idx="1"/>
          </p:nvPr>
        </p:nvSpPr>
        <p:spPr>
          <a:xfrm>
            <a:off x="889852" y="1551008"/>
            <a:ext cx="10196040" cy="4430837"/>
          </a:xfrm>
          <a:solidFill>
            <a:schemeClr val="bg1">
              <a:alpha val="40000"/>
            </a:schemeClr>
          </a:solidFill>
        </p:spPr>
        <p:txBody>
          <a:bodyPr>
            <a:normAutofit/>
          </a:bodyPr>
          <a:lstStyle/>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Erfaringer: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Forundersøkelsene var FEIL! </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Anlegget fungerte ikke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Måtte byttes ut med luft/vann varmepumper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COP: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3 i snitt over året </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Store porter gir rask nedkjøling</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Løsning veldig avhengig av byggets plassering!</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 dette tilfellet ikke en suksess med vann/vann basert på grunnvann.</a:t>
            </a:r>
          </a:p>
          <a:p>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253461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66468" y="9287"/>
            <a:ext cx="6625532" cy="230832"/>
          </a:xfrm>
          <a:prstGeom prst="rect">
            <a:avLst/>
          </a:prstGeom>
          <a:noFill/>
        </p:spPr>
        <p:txBody>
          <a:bodyPr wrap="none" rtlCol="0">
            <a:spAutoFit/>
          </a:bodyPr>
          <a:lstStyle/>
          <a:p>
            <a:pPr algn="r"/>
            <a:r>
              <a:rPr lang="nb-NO" sz="9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Kilde: https://www.nho.no/Politikk-og-analyse/Forskning-og-innovasjon/5-globale-megatrender-som-pavirker-din-bedrift/</a:t>
            </a:r>
          </a:p>
        </p:txBody>
      </p:sp>
      <p:pic>
        <p:nvPicPr>
          <p:cNvPr id="3" name="Bilde 2" descr="Et bilde som inneholder himmel, utendørs, snø, tre&#10;&#10;Beskrivelse som er generert med svært høy visshet">
            <a:extLst>
              <a:ext uri="{FF2B5EF4-FFF2-40B4-BE49-F238E27FC236}">
                <a16:creationId xmlns:a16="http://schemas.microsoft.com/office/drawing/2014/main" id="{85CD2768-4AFB-4559-B024-1DCF5A773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87"/>
            <a:ext cx="12192000" cy="9144000"/>
          </a:xfrm>
          <a:prstGeom prst="rect">
            <a:avLst/>
          </a:prstGeom>
        </p:spPr>
      </p:pic>
    </p:spTree>
    <p:extLst>
      <p:ext uri="{BB962C8B-B14F-4D97-AF65-F5344CB8AC3E}">
        <p14:creationId xmlns:p14="http://schemas.microsoft.com/office/powerpoint/2010/main" val="4262129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Fjellveien 12</a:t>
            </a: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Byggeår: 2013</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450 m2 oppvarmet areal</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Vannbårent gulvvarmeanlegg med vann/vann varmepumpe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Forvarming av tappevann til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50 grader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Primærside: </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Bergvarmesløyfer i 2 brønner med dybde på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180 meter. Lukket krets.</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Sekundærside:</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Vann/vann varmepumpe som leverer 10,7 kW (85% dekningsgrad)</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El-kolbe i akkumulatortank på 5 kW</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Styres av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xComfort</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Smarthusløsning/</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Sensio</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appstyring</a:t>
            </a: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Investeringskostnad i 2013 på 1 100,- pr oppvarmet m2</a:t>
            </a: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4034500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2A84BC4-ED4F-46E6-A8C9-FD8833A7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pic>
        <p:nvPicPr>
          <p:cNvPr id="8" name="Bilde 7" descr="Et bilde som inneholder objekt, innendørs, gulv, vegg&#10;&#10;Beskrivelse som er generert med svært høy visshet">
            <a:extLst>
              <a:ext uri="{FF2B5EF4-FFF2-40B4-BE49-F238E27FC236}">
                <a16:creationId xmlns:a16="http://schemas.microsoft.com/office/drawing/2014/main" id="{A1DE1216-CBB8-41B4-B321-19966B637438}"/>
              </a:ext>
            </a:extLst>
          </p:cNvPr>
          <p:cNvPicPr>
            <a:picLocks noChangeAspect="1"/>
          </p:cNvPicPr>
          <p:nvPr/>
        </p:nvPicPr>
        <p:blipFill rotWithShape="1">
          <a:blip r:embed="rId4">
            <a:extLst>
              <a:ext uri="{28A0092B-C50C-407E-A947-70E740481C1C}">
                <a14:useLocalDpi xmlns:a14="http://schemas.microsoft.com/office/drawing/2010/main" val="0"/>
              </a:ext>
            </a:extLst>
          </a:blip>
          <a:srcRect t="6641" b="18359"/>
          <a:stretch/>
        </p:blipFill>
        <p:spPr>
          <a:xfrm>
            <a:off x="20" y="10"/>
            <a:ext cx="12191980" cy="6857990"/>
          </a:xfrm>
          <a:prstGeom prst="rect">
            <a:avLst/>
          </a:prstGeom>
        </p:spPr>
      </p:pic>
    </p:spTree>
    <p:extLst>
      <p:ext uri="{BB962C8B-B14F-4D97-AF65-F5344CB8AC3E}">
        <p14:creationId xmlns:p14="http://schemas.microsoft.com/office/powerpoint/2010/main" val="3850681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Fjellveien 12</a:t>
            </a:r>
          </a:p>
        </p:txBody>
      </p:sp>
      <p:sp>
        <p:nvSpPr>
          <p:cNvPr id="4" name="Content Placeholder 3"/>
          <p:cNvSpPr>
            <a:spLocks noGrp="1"/>
          </p:cNvSpPr>
          <p:nvPr>
            <p:ph idx="1"/>
          </p:nvPr>
        </p:nvSpPr>
        <p:spPr>
          <a:xfrm>
            <a:off x="889852" y="1551008"/>
            <a:ext cx="10196040" cy="4430837"/>
          </a:xfrm>
          <a:solidFill>
            <a:schemeClr val="bg1">
              <a:alpha val="40000"/>
            </a:schemeClr>
          </a:solidFill>
        </p:spPr>
        <p:txBody>
          <a:bodyPr>
            <a:normAutofit/>
          </a:bodyPr>
          <a:lstStyle/>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Erfaringer: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God kontroll på grunnforholdene gir trygge valg av løsninger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Bergvarmebrønnene viser seg å ha god kapasitet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Svært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driftssikert</a:t>
            </a: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Veldig enkelt ettersyn og vedlikehold</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COP: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4,3 i snitt over året </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Energiforbruk totalt på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90 kW/h pr oppvarmet m2 pr år (inkluderer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lading</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av El-bil)</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Mye å hente på forvarming av tappevann når man har mange brukere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Gulvvarme gir veldig godt inneklima. Romtemperaturen kan senkes med 1-2 grader</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36913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2A84BC4-ED4F-46E6-A8C9-FD8833A7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pic>
        <p:nvPicPr>
          <p:cNvPr id="3" name="Bilde 2" descr="Et bilde som inneholder gress, utendørs, tre, himmel&#10;&#10;Beskrivelse som er generert med svært høy visshet">
            <a:extLst>
              <a:ext uri="{FF2B5EF4-FFF2-40B4-BE49-F238E27FC236}">
                <a16:creationId xmlns:a16="http://schemas.microsoft.com/office/drawing/2014/main" id="{1F279037-E9A2-4F50-B6B1-CAA75E4A6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186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Aspesvingen 13</a:t>
            </a: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Byggeår: 2016</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540 m2 oppvarmet areal</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Vannbårent gulvvarmeanlegg med luft/vann varmepumpe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Forvarming av tappevann til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40-45 grader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Primærside: </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Varmepumpe på 15kW.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Utedel</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montert på vegg med røranlegg inn i teknisk rom. Selve varmepumpen sitter i utedelen</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Sekundærside:</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Varmeveksler</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akumulatortank</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med el-kolber på 15kW. Huset kan varmes på kun el dersom varmepumpe er ute av drift.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Styres av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xComfort</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Smarthusløsning/</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Sensio</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appstyring</a:t>
            </a: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Investeringskostnad i 2016 på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900,- pr oppvarmet m2</a:t>
            </a: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37512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4CD66D-E418-4DF7-A21D-D97D2DB6FF37}"/>
              </a:ext>
            </a:extLst>
          </p:cNvPr>
          <p:cNvSpPr txBox="1"/>
          <p:nvPr/>
        </p:nvSpPr>
        <p:spPr>
          <a:xfrm>
            <a:off x="366040" y="1614822"/>
            <a:ext cx="1514764" cy="369332"/>
          </a:xfrm>
          <a:prstGeom prst="rect">
            <a:avLst/>
          </a:prstGeom>
          <a:solidFill>
            <a:schemeClr val="accent5">
              <a:lumMod val="75000"/>
            </a:schemeClr>
          </a:solidFill>
        </p:spPr>
        <p:txBody>
          <a:bodyPr wrap="square" rtlCol="0">
            <a:spAutoFit/>
          </a:bodyPr>
          <a:lstStyle/>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Miljøfyrtårn</a:t>
            </a:r>
          </a:p>
        </p:txBody>
      </p:sp>
      <p:sp>
        <p:nvSpPr>
          <p:cNvPr id="6" name="TextBox 5">
            <a:extLst>
              <a:ext uri="{FF2B5EF4-FFF2-40B4-BE49-F238E27FC236}">
                <a16:creationId xmlns:a16="http://schemas.microsoft.com/office/drawing/2014/main" id="{484D2168-B511-4814-996D-3B03A5FA4260}"/>
              </a:ext>
            </a:extLst>
          </p:cNvPr>
          <p:cNvSpPr txBox="1"/>
          <p:nvPr/>
        </p:nvSpPr>
        <p:spPr>
          <a:xfrm>
            <a:off x="2343112" y="4685810"/>
            <a:ext cx="1514764" cy="646331"/>
          </a:xfrm>
          <a:prstGeom prst="rect">
            <a:avLst/>
          </a:prstGeom>
          <a:solidFill>
            <a:schemeClr val="accent5">
              <a:lumMod val="75000"/>
            </a:schemeClr>
          </a:solidFill>
        </p:spPr>
        <p:txBody>
          <a:bodyPr wrap="square" rtlCol="0">
            <a:spAutoFit/>
          </a:bodyPr>
          <a:lstStyle/>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ca. 50 ansatte</a:t>
            </a:r>
          </a:p>
        </p:txBody>
      </p:sp>
      <p:sp>
        <p:nvSpPr>
          <p:cNvPr id="9" name="TextBox 8">
            <a:extLst>
              <a:ext uri="{FF2B5EF4-FFF2-40B4-BE49-F238E27FC236}">
                <a16:creationId xmlns:a16="http://schemas.microsoft.com/office/drawing/2014/main" id="{6BC10206-BECF-4846-9ECA-138D2620BE2F}"/>
              </a:ext>
            </a:extLst>
          </p:cNvPr>
          <p:cNvSpPr txBox="1"/>
          <p:nvPr/>
        </p:nvSpPr>
        <p:spPr>
          <a:xfrm>
            <a:off x="8052268" y="1763793"/>
            <a:ext cx="1570383" cy="646331"/>
          </a:xfrm>
          <a:prstGeom prst="rect">
            <a:avLst/>
          </a:prstGeom>
          <a:solidFill>
            <a:schemeClr val="accent5">
              <a:lumMod val="75000"/>
            </a:schemeClr>
          </a:solidFill>
        </p:spPr>
        <p:txBody>
          <a:bodyPr wrap="square" rtlCol="0">
            <a:spAutoFit/>
          </a:bodyPr>
          <a:lstStyle/>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leverer </a:t>
            </a:r>
          </a:p>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kvalitet</a:t>
            </a:r>
          </a:p>
        </p:txBody>
      </p:sp>
      <p:sp>
        <p:nvSpPr>
          <p:cNvPr id="10" name="TextBox 9">
            <a:extLst>
              <a:ext uri="{FF2B5EF4-FFF2-40B4-BE49-F238E27FC236}">
                <a16:creationId xmlns:a16="http://schemas.microsoft.com/office/drawing/2014/main" id="{278E2A48-1969-4A5A-8CB9-ED44C62DC136}"/>
              </a:ext>
            </a:extLst>
          </p:cNvPr>
          <p:cNvSpPr txBox="1"/>
          <p:nvPr/>
        </p:nvSpPr>
        <p:spPr>
          <a:xfrm>
            <a:off x="5079926" y="5409420"/>
            <a:ext cx="1514764" cy="646331"/>
          </a:xfrm>
          <a:prstGeom prst="rect">
            <a:avLst/>
          </a:prstGeom>
          <a:solidFill>
            <a:schemeClr val="accent5">
              <a:lumMod val="75000"/>
            </a:schemeClr>
          </a:solidFill>
        </p:spPr>
        <p:txBody>
          <a:bodyPr wrap="square" rtlCol="0">
            <a:spAutoFit/>
          </a:bodyPr>
          <a:lstStyle/>
          <a:p>
            <a:pPr algn="ctr"/>
            <a:r>
              <a:rPr lang="nb-NO"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a:t>
            </a: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 150-200 MNOK</a:t>
            </a:r>
          </a:p>
        </p:txBody>
      </p:sp>
      <p:sp>
        <p:nvSpPr>
          <p:cNvPr id="11" name="TextBox 10">
            <a:extLst>
              <a:ext uri="{FF2B5EF4-FFF2-40B4-BE49-F238E27FC236}">
                <a16:creationId xmlns:a16="http://schemas.microsoft.com/office/drawing/2014/main" id="{4C8DB9F0-89B1-46B1-B592-150B490F3003}"/>
              </a:ext>
            </a:extLst>
          </p:cNvPr>
          <p:cNvSpPr txBox="1"/>
          <p:nvPr/>
        </p:nvSpPr>
        <p:spPr>
          <a:xfrm>
            <a:off x="4378587" y="1125418"/>
            <a:ext cx="2127576" cy="646331"/>
          </a:xfrm>
          <a:prstGeom prst="rect">
            <a:avLst/>
          </a:prstGeom>
          <a:solidFill>
            <a:schemeClr val="accent5">
              <a:lumMod val="75000"/>
            </a:schemeClr>
          </a:solidFill>
        </p:spPr>
        <p:txBody>
          <a:bodyPr wrap="square" rtlCol="0">
            <a:spAutoFit/>
          </a:bodyPr>
          <a:lstStyle/>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marked: Finnmark og Nord-Troms</a:t>
            </a:r>
          </a:p>
        </p:txBody>
      </p:sp>
      <p:sp>
        <p:nvSpPr>
          <p:cNvPr id="2" name="TekstSylinder 1"/>
          <p:cNvSpPr txBox="1"/>
          <p:nvPr/>
        </p:nvSpPr>
        <p:spPr>
          <a:xfrm>
            <a:off x="1450109" y="2410124"/>
            <a:ext cx="8997480" cy="3170099"/>
          </a:xfrm>
          <a:prstGeom prst="rect">
            <a:avLst/>
          </a:prstGeom>
          <a:noFill/>
        </p:spPr>
        <p:txBody>
          <a:bodyPr wrap="square" rtlCol="0">
            <a:spAutoFit/>
          </a:bodyPr>
          <a:lstStyle/>
          <a:p>
            <a:pPr algn="ctr"/>
            <a:r>
              <a:rPr lang="nb-NO" dirty="0"/>
              <a:t>Ulf Kivijervi AS</a:t>
            </a:r>
          </a:p>
          <a:p>
            <a:pPr algn="ctr"/>
            <a:r>
              <a:rPr lang="nb-NO" sz="3200" dirty="0"/>
              <a:t>-et sikkert valg</a:t>
            </a:r>
          </a:p>
          <a:p>
            <a:pPr algn="ctr"/>
            <a:r>
              <a:rPr lang="nb-NO" sz="1600" dirty="0">
                <a:solidFill>
                  <a:schemeClr val="accent5">
                    <a:lumMod val="75000"/>
                  </a:schemeClr>
                </a:solidFill>
              </a:rPr>
              <a:t>Ulf Kivijervi AS er en mellomstor entreprenørbedrift som utfører oppdrag i hele Finnmark og Nord-Troms.</a:t>
            </a:r>
          </a:p>
          <a:p>
            <a:pPr algn="ctr"/>
            <a:endParaRPr lang="nb-NO" sz="1600" dirty="0">
              <a:solidFill>
                <a:schemeClr val="accent5">
                  <a:lumMod val="75000"/>
                </a:schemeClr>
              </a:solidFill>
            </a:endParaRPr>
          </a:p>
          <a:p>
            <a:pPr algn="ctr"/>
            <a:r>
              <a:rPr lang="nb-NO" sz="1400" dirty="0"/>
              <a:t>Vi har i underkant av 50 ansatte og omsetter for </a:t>
            </a:r>
            <a:r>
              <a:rPr lang="nb-NO" sz="1400" dirty="0" err="1"/>
              <a:t>ca</a:t>
            </a:r>
            <a:r>
              <a:rPr lang="nb-NO" sz="1400" dirty="0"/>
              <a:t> 175 MNOK i 2018. Vi satser på en stadig videreutvikling både innenfor kompetanseheving, digitalisering og utstyr for å utføre våre oppdrag. Vi har ry for å levere kvalitetsmessig godt arbeid og for å være løsningsorienterte og samarbeidene i måten vi jobber på</a:t>
            </a:r>
            <a:r>
              <a:rPr lang="nb-NO" dirty="0"/>
              <a:t>.</a:t>
            </a:r>
          </a:p>
          <a:p>
            <a:pPr algn="ctr"/>
            <a:endParaRPr lang="nb-NO" dirty="0"/>
          </a:p>
          <a:p>
            <a:pPr algn="ctr"/>
            <a:endParaRPr lang="nb-NO" dirty="0"/>
          </a:p>
          <a:p>
            <a:pPr algn="ctr"/>
            <a:endParaRPr lang="nb-NO" dirty="0"/>
          </a:p>
          <a:p>
            <a:pPr algn="ctr"/>
            <a:endParaRPr lang="nb-NO" dirty="0"/>
          </a:p>
        </p:txBody>
      </p:sp>
      <p:sp>
        <p:nvSpPr>
          <p:cNvPr id="12" name="TextBox 8">
            <a:extLst>
              <a:ext uri="{FF2B5EF4-FFF2-40B4-BE49-F238E27FC236}">
                <a16:creationId xmlns:a16="http://schemas.microsoft.com/office/drawing/2014/main" id="{AEC19301-A01A-4CC1-BE1A-BE17216BE9C3}"/>
              </a:ext>
            </a:extLst>
          </p:cNvPr>
          <p:cNvSpPr txBox="1"/>
          <p:nvPr/>
        </p:nvSpPr>
        <p:spPr>
          <a:xfrm>
            <a:off x="7632014" y="4763089"/>
            <a:ext cx="1570383" cy="646331"/>
          </a:xfrm>
          <a:prstGeom prst="rect">
            <a:avLst/>
          </a:prstGeom>
          <a:solidFill>
            <a:schemeClr val="accent5">
              <a:lumMod val="75000"/>
            </a:schemeClr>
          </a:solidFill>
        </p:spPr>
        <p:txBody>
          <a:bodyPr wrap="square" rtlCol="0">
            <a:spAutoFit/>
          </a:bodyPr>
          <a:lstStyle/>
          <a:p>
            <a:pPr algn="ctr"/>
            <a:r>
              <a:rPr lang="nb-NO" dirty="0">
                <a:solidFill>
                  <a:schemeClr val="bg1"/>
                </a:solidFill>
                <a:latin typeface="Open Sans" panose="020B0606030504020204" pitchFamily="34" charset="0"/>
                <a:ea typeface="Open Sans" panose="020B0606030504020204" pitchFamily="34" charset="0"/>
                <a:cs typeface="Open Sans" panose="020B0606030504020204" pitchFamily="34" charset="0"/>
              </a:rPr>
              <a:t>Stort miljøfokus</a:t>
            </a:r>
          </a:p>
        </p:txBody>
      </p:sp>
      <p:pic>
        <p:nvPicPr>
          <p:cNvPr id="4" name="Bilde 3">
            <a:extLst>
              <a:ext uri="{FF2B5EF4-FFF2-40B4-BE49-F238E27FC236}">
                <a16:creationId xmlns:a16="http://schemas.microsoft.com/office/drawing/2014/main" id="{F242E71A-9276-45AF-AA0D-C469D787A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26" y="6101984"/>
            <a:ext cx="809841" cy="695013"/>
          </a:xfrm>
          <a:prstGeom prst="rect">
            <a:avLst/>
          </a:prstGeom>
        </p:spPr>
      </p:pic>
    </p:spTree>
    <p:extLst>
      <p:ext uri="{BB962C8B-B14F-4D97-AF65-F5344CB8AC3E}">
        <p14:creationId xmlns:p14="http://schemas.microsoft.com/office/powerpoint/2010/main" val="390304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2A84BC4-ED4F-46E6-A8C9-FD8833A7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pic>
        <p:nvPicPr>
          <p:cNvPr id="9" name="Bilde 8" descr="Et bilde som inneholder symaskin, husholdningsapparat, innendørs&#10;&#10;Beskrivelse som er generert med svært høy visshet">
            <a:extLst>
              <a:ext uri="{FF2B5EF4-FFF2-40B4-BE49-F238E27FC236}">
                <a16:creationId xmlns:a16="http://schemas.microsoft.com/office/drawing/2014/main" id="{57E7A85E-EFCC-40D6-B840-619261623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95064" y="1851459"/>
            <a:ext cx="6573944" cy="3195668"/>
          </a:xfrm>
          <a:prstGeom prst="rect">
            <a:avLst/>
          </a:prstGeom>
        </p:spPr>
      </p:pic>
      <p:pic>
        <p:nvPicPr>
          <p:cNvPr id="3" name="Bilde 2">
            <a:extLst>
              <a:ext uri="{FF2B5EF4-FFF2-40B4-BE49-F238E27FC236}">
                <a16:creationId xmlns:a16="http://schemas.microsoft.com/office/drawing/2014/main" id="{72548C19-E234-410A-B1AF-958833D98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493" y="1851460"/>
            <a:ext cx="6573943" cy="3195667"/>
          </a:xfrm>
          <a:prstGeom prst="rect">
            <a:avLst/>
          </a:prstGeom>
        </p:spPr>
      </p:pic>
    </p:spTree>
    <p:extLst>
      <p:ext uri="{BB962C8B-B14F-4D97-AF65-F5344CB8AC3E}">
        <p14:creationId xmlns:p14="http://schemas.microsoft.com/office/powerpoint/2010/main" val="829107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Aspesvingen 13</a:t>
            </a:r>
          </a:p>
        </p:txBody>
      </p:sp>
      <p:sp>
        <p:nvSpPr>
          <p:cNvPr id="4" name="Content Placeholder 3"/>
          <p:cNvSpPr>
            <a:spLocks noGrp="1"/>
          </p:cNvSpPr>
          <p:nvPr>
            <p:ph idx="1"/>
          </p:nvPr>
        </p:nvSpPr>
        <p:spPr>
          <a:xfrm>
            <a:off x="889852" y="1551008"/>
            <a:ext cx="10196040" cy="4430837"/>
          </a:xfrm>
          <a:solidFill>
            <a:schemeClr val="bg1">
              <a:alpha val="40000"/>
            </a:schemeClr>
          </a:solidFill>
        </p:spPr>
        <p:txBody>
          <a:bodyPr>
            <a:normAutofit/>
          </a:bodyPr>
          <a:lstStyle/>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Erfaringer: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Fungerer bra, men trenger hjelp fra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akumulatortank</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på de kaldeste dagene (som forventet).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Svært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driftssikert</a:t>
            </a: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Veldig enkelt ettersyn og vedlikehold</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COP: 4,5 (tall fra produsent - Ytelse A7/W35 EN 14511) men vil nok i realiteten ligger rundt 3 i kaldere klima</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Energiforbruk totalt på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95 kW pr oppvarmet m2 pr år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Mye å hente på forvarming av tappevann når man har mange brukere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Gulvvarme gir veldig godt inneklima. Romtemperaturen kan senkes med 1-2 grader</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83613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endPar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nb-NO" sz="5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Spørsmål?</a:t>
            </a:r>
          </a:p>
          <a:p>
            <a:pPr marL="0" indent="0" algn="ctr">
              <a:buNone/>
            </a:pPr>
            <a:endParaRPr lang="nb-NO" sz="5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nb-NO" sz="5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nb-NO" sz="4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Takk for meg!</a:t>
            </a: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203371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9C1A2-00B2-4815-9DAB-C84A99B366B1}"/>
              </a:ext>
            </a:extLst>
          </p:cNvPr>
          <p:cNvPicPr>
            <a:picLocks noChangeAspect="1"/>
          </p:cNvPicPr>
          <p:nvPr/>
        </p:nvPicPr>
        <p:blipFill>
          <a:blip r:embed="rId3"/>
          <a:stretch>
            <a:fillRect/>
          </a:stretch>
        </p:blipFill>
        <p:spPr>
          <a:xfrm>
            <a:off x="1323983" y="0"/>
            <a:ext cx="6229308" cy="3889580"/>
          </a:xfrm>
          <a:prstGeom prst="rect">
            <a:avLst/>
          </a:prstGeom>
        </p:spPr>
      </p:pic>
      <p:pic>
        <p:nvPicPr>
          <p:cNvPr id="5" name="Picture 4">
            <a:extLst>
              <a:ext uri="{FF2B5EF4-FFF2-40B4-BE49-F238E27FC236}">
                <a16:creationId xmlns:a16="http://schemas.microsoft.com/office/drawing/2014/main" id="{782A6906-54A1-4F48-B26B-EBCFB71797AB}"/>
              </a:ext>
            </a:extLst>
          </p:cNvPr>
          <p:cNvPicPr>
            <a:picLocks noChangeAspect="1"/>
          </p:cNvPicPr>
          <p:nvPr/>
        </p:nvPicPr>
        <p:blipFill>
          <a:blip r:embed="rId4"/>
          <a:stretch>
            <a:fillRect/>
          </a:stretch>
        </p:blipFill>
        <p:spPr>
          <a:xfrm>
            <a:off x="261802" y="3148483"/>
            <a:ext cx="4668787" cy="2915191"/>
          </a:xfrm>
          <a:prstGeom prst="rect">
            <a:avLst/>
          </a:prstGeom>
        </p:spPr>
      </p:pic>
      <p:pic>
        <p:nvPicPr>
          <p:cNvPr id="9" name="Picture 5">
            <a:extLst>
              <a:ext uri="{FF2B5EF4-FFF2-40B4-BE49-F238E27FC236}">
                <a16:creationId xmlns:a16="http://schemas.microsoft.com/office/drawing/2014/main" id="{9862F0F5-37A1-45F1-B25B-64C13940E84A}"/>
              </a:ext>
            </a:extLst>
          </p:cNvPr>
          <p:cNvPicPr>
            <a:picLocks noChangeAspect="1"/>
          </p:cNvPicPr>
          <p:nvPr/>
        </p:nvPicPr>
        <p:blipFill>
          <a:blip r:embed="rId5"/>
          <a:stretch>
            <a:fillRect/>
          </a:stretch>
        </p:blipFill>
        <p:spPr>
          <a:xfrm>
            <a:off x="8475879" y="294790"/>
            <a:ext cx="3094794" cy="1932389"/>
          </a:xfrm>
          <a:prstGeom prst="rect">
            <a:avLst/>
          </a:prstGeom>
        </p:spPr>
      </p:pic>
      <p:pic>
        <p:nvPicPr>
          <p:cNvPr id="3" name="Bilde 2" descr="Et bilde som inneholder gress, utendørs, himmel, gjerde&#10;&#10;Beskrivelse som er generert med svært høy visshet">
            <a:extLst>
              <a:ext uri="{FF2B5EF4-FFF2-40B4-BE49-F238E27FC236}">
                <a16:creationId xmlns:a16="http://schemas.microsoft.com/office/drawing/2014/main" id="{D9958185-3231-49F2-A8E9-DE94139F1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020" y="2586183"/>
            <a:ext cx="4304145" cy="3228109"/>
          </a:xfrm>
          <a:prstGeom prst="rect">
            <a:avLst/>
          </a:prstGeom>
        </p:spPr>
      </p:pic>
      <p:pic>
        <p:nvPicPr>
          <p:cNvPr id="7" name="Bilde 6">
            <a:extLst>
              <a:ext uri="{FF2B5EF4-FFF2-40B4-BE49-F238E27FC236}">
                <a16:creationId xmlns:a16="http://schemas.microsoft.com/office/drawing/2014/main" id="{2CA11494-F844-4302-9A91-CABAA71DC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6" y="6143852"/>
            <a:ext cx="832138" cy="714148"/>
          </a:xfrm>
          <a:prstGeom prst="rect">
            <a:avLst/>
          </a:prstGeom>
        </p:spPr>
      </p:pic>
    </p:spTree>
    <p:extLst>
      <p:ext uri="{BB962C8B-B14F-4D97-AF65-F5344CB8AC3E}">
        <p14:creationId xmlns:p14="http://schemas.microsoft.com/office/powerpoint/2010/main" val="100562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Erfaringer med jordvarme/</a:t>
            </a:r>
            <a:r>
              <a:rPr lang="nb-NO" sz="36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vannvarme</a:t>
            </a: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i Alta</a:t>
            </a: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nb-NO" sz="2400" dirty="0">
                <a:latin typeface="Open Sans" panose="020B0606030504020204" pitchFamily="34" charset="0"/>
                <a:ea typeface="Open Sans" panose="020B0606030504020204" pitchFamily="34" charset="0"/>
                <a:cs typeface="Open Sans" panose="020B0606030504020204" pitchFamily="34" charset="0"/>
              </a:rPr>
              <a:t>Myggveien 8 - Kontor og verkstedbygg Ulf Kivijervi AS 1991</a:t>
            </a:r>
          </a:p>
          <a:p>
            <a:pPr marL="0" indent="0" algn="ctr">
              <a:buNone/>
            </a:pPr>
            <a:r>
              <a:rPr lang="nb-NO" sz="2400" dirty="0">
                <a:latin typeface="Open Sans" panose="020B0606030504020204" pitchFamily="34" charset="0"/>
                <a:ea typeface="Open Sans" panose="020B0606030504020204" pitchFamily="34" charset="0"/>
                <a:cs typeface="Open Sans" panose="020B0606030504020204" pitchFamily="34" charset="0"/>
              </a:rPr>
              <a:t>Myggveien 9 – Kontor, verksted og produksjonsbygg Ulf Kivijervi AS 2007</a:t>
            </a:r>
          </a:p>
          <a:p>
            <a:pPr marL="0" indent="0" algn="ctr">
              <a:buNone/>
            </a:pPr>
            <a:r>
              <a:rPr lang="nb-NO" sz="2400" dirty="0">
                <a:latin typeface="Open Sans" panose="020B0606030504020204" pitchFamily="34" charset="0"/>
                <a:ea typeface="Open Sans" panose="020B0606030504020204" pitchFamily="34" charset="0"/>
                <a:cs typeface="Open Sans" panose="020B0606030504020204" pitchFamily="34" charset="0"/>
              </a:rPr>
              <a:t>Alta Lufthavn – Hangarbygg for Lufttransport AS 2011</a:t>
            </a:r>
          </a:p>
          <a:p>
            <a:pPr marL="0" indent="0" algn="ctr">
              <a:buNone/>
            </a:pPr>
            <a:r>
              <a:rPr lang="nb-NO" sz="2400" dirty="0">
                <a:latin typeface="Open Sans" panose="020B0606030504020204" pitchFamily="34" charset="0"/>
                <a:ea typeface="Open Sans" panose="020B0606030504020204" pitchFamily="34" charset="0"/>
                <a:cs typeface="Open Sans" panose="020B0606030504020204" pitchFamily="34" charset="0"/>
              </a:rPr>
              <a:t>Fjellveien 12 – Privat enebolig 2013</a:t>
            </a:r>
          </a:p>
          <a:p>
            <a:pPr marL="0" indent="0" algn="ctr">
              <a:buNone/>
            </a:pPr>
            <a:r>
              <a:rPr lang="nb-NO" sz="2400" dirty="0">
                <a:latin typeface="Open Sans" panose="020B0606030504020204" pitchFamily="34" charset="0"/>
                <a:ea typeface="Open Sans" panose="020B0606030504020204" pitchFamily="34" charset="0"/>
                <a:cs typeface="Open Sans" panose="020B0606030504020204" pitchFamily="34" charset="0"/>
              </a:rPr>
              <a:t>Aspesvingen 13 – Privat enebolig 2016</a:t>
            </a:r>
          </a:p>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5566468" y="9287"/>
            <a:ext cx="6625532" cy="230832"/>
          </a:xfrm>
          <a:prstGeom prst="rect">
            <a:avLst/>
          </a:prstGeom>
          <a:noFill/>
        </p:spPr>
        <p:txBody>
          <a:bodyPr wrap="none" rtlCol="0">
            <a:spAutoFit/>
          </a:bodyPr>
          <a:lstStyle/>
          <a:p>
            <a:pPr algn="r"/>
            <a:r>
              <a:rPr lang="nb-NO" sz="9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Kilde: https://www.nho.no/Politikk-og-analyse/Forskning-og-innovasjon/5-globale-megatrender-som-pavirker-din-bedrift/</a:t>
            </a: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68" y="5981847"/>
            <a:ext cx="851312" cy="730603"/>
          </a:xfrm>
          <a:prstGeom prst="rect">
            <a:avLst/>
          </a:prstGeom>
        </p:spPr>
      </p:pic>
    </p:spTree>
    <p:extLst>
      <p:ext uri="{BB962C8B-B14F-4D97-AF65-F5344CB8AC3E}">
        <p14:creationId xmlns:p14="http://schemas.microsoft.com/office/powerpoint/2010/main" val="329537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EE7CB54-5344-4AB1-97AE-DB27E0B59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0" y="6053765"/>
            <a:ext cx="851312" cy="730603"/>
          </a:xfrm>
          <a:prstGeom prst="rect">
            <a:avLst/>
          </a:prstGeom>
        </p:spPr>
      </p:pic>
      <p:pic>
        <p:nvPicPr>
          <p:cNvPr id="6" name="Bilde 5" descr="Et bilde som inneholder snø, himmel, utendørs, natur&#10;&#10;Beskrivelse som er generert med svært høy visshet">
            <a:extLst>
              <a:ext uri="{FF2B5EF4-FFF2-40B4-BE49-F238E27FC236}">
                <a16:creationId xmlns:a16="http://schemas.microsoft.com/office/drawing/2014/main" id="{821B0EA2-C5F5-4EBB-A468-878D3701F6BC}"/>
              </a:ext>
            </a:extLst>
          </p:cNvPr>
          <p:cNvPicPr>
            <a:picLocks noChangeAspect="1"/>
          </p:cNvPicPr>
          <p:nvPr/>
        </p:nvPicPr>
        <p:blipFill rotWithShape="1">
          <a:blip r:embed="rId4">
            <a:extLst>
              <a:ext uri="{28A0092B-C50C-407E-A947-70E740481C1C}">
                <a14:useLocalDpi xmlns:a14="http://schemas.microsoft.com/office/drawing/2010/main" val="0"/>
              </a:ext>
            </a:extLst>
          </a:blip>
          <a:srcRect t="14454" b="10546"/>
          <a:stretch/>
        </p:blipFill>
        <p:spPr>
          <a:xfrm>
            <a:off x="20" y="10"/>
            <a:ext cx="12191980" cy="6857990"/>
          </a:xfrm>
          <a:prstGeom prst="rect">
            <a:avLst/>
          </a:prstGeom>
        </p:spPr>
      </p:pic>
    </p:spTree>
    <p:extLst>
      <p:ext uri="{BB962C8B-B14F-4D97-AF65-F5344CB8AC3E}">
        <p14:creationId xmlns:p14="http://schemas.microsoft.com/office/powerpoint/2010/main" val="420895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Myggveien 8</a:t>
            </a:r>
          </a:p>
        </p:txBody>
      </p:sp>
      <p:sp>
        <p:nvSpPr>
          <p:cNvPr id="4" name="Content Placeholder 3"/>
          <p:cNvSpPr>
            <a:spLocks noGrp="1"/>
          </p:cNvSpPr>
          <p:nvPr>
            <p:ph idx="1"/>
          </p:nvPr>
        </p:nvSpPr>
        <p:spPr>
          <a:xfrm>
            <a:off x="997980" y="1551010"/>
            <a:ext cx="10196040" cy="4430837"/>
          </a:xfrm>
          <a:solidFill>
            <a:schemeClr val="bg1">
              <a:alpha val="40000"/>
            </a:schemeClr>
          </a:solidFill>
        </p:spPr>
        <p:txBody>
          <a:bodyPr>
            <a:normAutofit/>
          </a:bodyPr>
          <a:lstStyle/>
          <a:p>
            <a:pPr marL="0" indent="0" algn="ctr">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Byggeår: 1991</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Vannbårent gulvvarmeanlegg med konvektorslange </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Lagt i elvekjosen bak bygget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Ikke vellykket</a:t>
            </a:r>
          </a:p>
          <a:p>
            <a:pPr lvl="1"/>
            <a:r>
              <a:rPr lang="nb-NO"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Kjosen bunnfrøs</a:t>
            </a:r>
          </a:p>
          <a:p>
            <a:pPr lvl="1"/>
            <a:r>
              <a:rPr lang="nb-NO"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Skulle graves ned</a:t>
            </a:r>
          </a:p>
          <a:p>
            <a:pPr lvl="1"/>
            <a:r>
              <a:rPr lang="nb-NO"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Anlegget ble revet i stykker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Anlegget ble til slutt kun driftet på El-kolbe</a:t>
            </a: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3878523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himmel, utendørs, bygning, bilvei&#10;&#10;Beskrivelse som er generert med svært høy visshet">
            <a:extLst>
              <a:ext uri="{FF2B5EF4-FFF2-40B4-BE49-F238E27FC236}">
                <a16:creationId xmlns:a16="http://schemas.microsoft.com/office/drawing/2014/main" id="{93E9BE03-1D31-488B-A2E5-0D0278382DD1}"/>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0" y="10"/>
            <a:ext cx="12191980" cy="6857990"/>
          </a:xfrm>
          <a:prstGeom prst="rect">
            <a:avLst/>
          </a:prstGeom>
        </p:spPr>
      </p:pic>
    </p:spTree>
    <p:extLst>
      <p:ext uri="{BB962C8B-B14F-4D97-AF65-F5344CB8AC3E}">
        <p14:creationId xmlns:p14="http://schemas.microsoft.com/office/powerpoint/2010/main" val="66326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9852" y="356660"/>
            <a:ext cx="10707365" cy="1194348"/>
          </a:xfrm>
        </p:spPr>
        <p:txBody>
          <a:bodyPr>
            <a:noAutofit/>
          </a:bodyPr>
          <a:lstStyle/>
          <a:p>
            <a:pPr algn="ctr"/>
            <a:r>
              <a:rPr lang="nb-NO" sz="3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Myggveien 9</a:t>
            </a:r>
          </a:p>
        </p:txBody>
      </p:sp>
      <p:sp>
        <p:nvSpPr>
          <p:cNvPr id="4" name="Content Placeholder 3"/>
          <p:cNvSpPr>
            <a:spLocks noGrp="1"/>
          </p:cNvSpPr>
          <p:nvPr>
            <p:ph idx="1"/>
          </p:nvPr>
        </p:nvSpPr>
        <p:spPr>
          <a:xfrm>
            <a:off x="889852" y="1551008"/>
            <a:ext cx="10196040" cy="4430837"/>
          </a:xfrm>
          <a:solidFill>
            <a:schemeClr val="bg1">
              <a:alpha val="40000"/>
            </a:schemeClr>
          </a:solidFill>
        </p:spPr>
        <p:txBody>
          <a:bodyPr>
            <a:normAutofit/>
          </a:bodyPr>
          <a:lstStyle/>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Byggeår: 2007</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1800 m2 oppvarmet areal</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Vannbårent gulvvarmeanlegg med vann/vann varmepumpe</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Forvarming av tappevann til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50 grader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Primærside: </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Varmeveksler</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som sirkulerer grunnvann mellom to reservoarer</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Sekundærside:</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stk</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vann/vann varmepumper som hver leverer 14 kW (80% dekningsgrad)</a:t>
            </a:r>
            <a:b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El-kjele for å ta spisslast</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Styres av SD-anlegg (ventilasjon/varme/kjøling)</a:t>
            </a:r>
          </a:p>
          <a:p>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Investeringskostnad i 2007: </a:t>
            </a:r>
            <a:r>
              <a:rPr lang="nb-NO" sz="18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a:t>
            </a:r>
            <a:r>
              <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350,- pr oppvarmet m2</a:t>
            </a:r>
          </a:p>
          <a:p>
            <a:endParaRPr lang="nb-NO"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b-N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D6E3B448-A5AC-4A81-9B0C-BC14B02D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spTree>
    <p:extLst>
      <p:ext uri="{BB962C8B-B14F-4D97-AF65-F5344CB8AC3E}">
        <p14:creationId xmlns:p14="http://schemas.microsoft.com/office/powerpoint/2010/main" val="143262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2B8BFB-DC5B-4D01-9E42-1424B2C68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 y="5981847"/>
            <a:ext cx="851312" cy="730603"/>
          </a:xfrm>
          <a:prstGeom prst="rect">
            <a:avLst/>
          </a:prstGeom>
        </p:spPr>
      </p:pic>
      <p:pic>
        <p:nvPicPr>
          <p:cNvPr id="4" name="Bilde 3" descr="Et bilde som inneholder innendørs, gulv&#10;&#10;Beskrivelse som er generert med høy visshet">
            <a:extLst>
              <a:ext uri="{FF2B5EF4-FFF2-40B4-BE49-F238E27FC236}">
                <a16:creationId xmlns:a16="http://schemas.microsoft.com/office/drawing/2014/main" id="{A3E3602A-903F-4DD1-A1F0-A3E2AD24BE57}"/>
              </a:ext>
            </a:extLst>
          </p:cNvPr>
          <p:cNvPicPr>
            <a:picLocks noChangeAspect="1"/>
          </p:cNvPicPr>
          <p:nvPr/>
        </p:nvPicPr>
        <p:blipFill rotWithShape="1">
          <a:blip r:embed="rId4">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4267714278"/>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2893</Words>
  <Application>Microsoft Office PowerPoint</Application>
  <PresentationFormat>Widescreen</PresentationFormat>
  <Paragraphs>258</Paragraphs>
  <Slides>22</Slides>
  <Notes>22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Open Sans</vt:lpstr>
      <vt:lpstr>Office Theme</vt:lpstr>
      <vt:lpstr>Klimavennlig boligplanlegging i kaldt klima  Erfaringer med jordvarme/vannvarme i Alta  </vt:lpstr>
      <vt:lpstr>PowerPoint-presentasjon</vt:lpstr>
      <vt:lpstr>PowerPoint-presentasjon</vt:lpstr>
      <vt:lpstr>Erfaringer med jordvarme/vannvarme i Alta</vt:lpstr>
      <vt:lpstr>PowerPoint-presentasjon</vt:lpstr>
      <vt:lpstr>Myggveien 8</vt:lpstr>
      <vt:lpstr>PowerPoint-presentasjon</vt:lpstr>
      <vt:lpstr>Myggveien 9</vt:lpstr>
      <vt:lpstr>PowerPoint-presentasjon</vt:lpstr>
      <vt:lpstr>Myggveien 9</vt:lpstr>
      <vt:lpstr>PowerPoint-presentasjon</vt:lpstr>
      <vt:lpstr>Lufttransport Hangar Alta</vt:lpstr>
      <vt:lpstr>Lufttransport Hangar Alta</vt:lpstr>
      <vt:lpstr>PowerPoint-presentasjon</vt:lpstr>
      <vt:lpstr>Fjellveien 12</vt:lpstr>
      <vt:lpstr>PowerPoint-presentasjon</vt:lpstr>
      <vt:lpstr>Fjellveien 12</vt:lpstr>
      <vt:lpstr>PowerPoint-presentasjon</vt:lpstr>
      <vt:lpstr>Aspesvingen 13</vt:lpstr>
      <vt:lpstr>PowerPoint-presentasjon</vt:lpstr>
      <vt:lpstr>Aspesvingen 13</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goes digital»</dc:title>
  <dc:creator>lars chr christensen-ms</dc:creator>
  <cp:lastModifiedBy>Eirik Kivijervi</cp:lastModifiedBy>
  <cp:revision>172</cp:revision>
  <cp:lastPrinted>2018-03-13T10:11:20Z</cp:lastPrinted>
  <dcterms:created xsi:type="dcterms:W3CDTF">2017-09-10T06:30:44Z</dcterms:created>
  <dcterms:modified xsi:type="dcterms:W3CDTF">2018-03-13T10:20:06Z</dcterms:modified>
</cp:coreProperties>
</file>