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6" r:id="rId4"/>
    <p:sldId id="272" r:id="rId5"/>
    <p:sldId id="273" r:id="rId6"/>
    <p:sldId id="275" r:id="rId7"/>
    <p:sldId id="259" r:id="rId8"/>
    <p:sldId id="260" r:id="rId9"/>
    <p:sldId id="281" r:id="rId10"/>
    <p:sldId id="280" r:id="rId11"/>
    <p:sldId id="263" r:id="rId12"/>
    <p:sldId id="270" r:id="rId13"/>
    <p:sldId id="268" r:id="rId14"/>
    <p:sldId id="285" r:id="rId15"/>
    <p:sldId id="266" r:id="rId16"/>
    <p:sldId id="283" r:id="rId17"/>
    <p:sldId id="284" r:id="rId18"/>
    <p:sldId id="265" r:id="rId19"/>
    <p:sldId id="264" r:id="rId20"/>
    <p:sldId id="287" r:id="rId21"/>
    <p:sldId id="267" r:id="rId22"/>
    <p:sldId id="278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08" autoAdjust="0"/>
  </p:normalViewPr>
  <p:slideViewPr>
    <p:cSldViewPr snapToGrid="0">
      <p:cViewPr varScale="1">
        <p:scale>
          <a:sx n="55" d="100"/>
          <a:sy n="55" d="100"/>
        </p:scale>
        <p:origin x="17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0903-6BDC-42A3-87D6-21C4611885B9}" type="datetimeFigureOut">
              <a:rPr lang="en-US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1490-10E5-4CEE-9CEC-272508EF263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5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kern="1200" dirty="0">
              <a:latin typeface="+mn-lt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0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0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0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8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29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2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6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kern="1200" dirty="0">
              <a:latin typeface="+mn-lt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kern="1200" dirty="0">
              <a:latin typeface="+mn-lt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5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9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1490-10E5-4CEE-9CEC-272508EF263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7451-810E-49B8-B0EB-DA9CEA3E5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4893FA7-7E13-4ADC-B7B4-E3362D46A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DB070F-872F-4151-A8F1-D3676AE2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DD3F14-9A67-4D29-A9F4-F5708646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4C51DF-B0D8-4834-B83F-64AC5631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59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8C1F6-AE8A-44E7-8168-1FCC3B70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84BD8DB-4290-45BE-8E92-357E04B1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9996DE-9552-49C2-8C77-A4776EBE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7B351F-D0F3-4DC5-997D-74F0E304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29713E-1295-411B-BADC-891B4616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02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0899700-A2B4-4323-8F09-C58117BD5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244B390-51C4-4497-B155-86168B263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0210F5-28ED-4762-BA62-62367314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2BE126-68C4-4762-B889-29355AC5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BF7A2E-6D49-4E76-8833-CB42302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5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FB9C9-1DA9-4817-BE18-5576060E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BAF294-8789-44BD-A53A-B683467EE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3A9F5F-CA6B-425B-9250-FB1ED856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9A658E-0301-44CC-B1F8-737086ED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FABC44-E8A6-4FA8-B171-BAB39E54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897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F47BDC-6FF6-4FC5-AA3F-D65EF530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28F614-5849-4938-A00E-4A9878D17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5260D8-4964-45F0-9936-24863318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72B778-BF13-4CFA-B9D4-4D0656F6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E513B6-05FB-4726-9911-BE603C87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73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9A02A8-2CDB-40B9-B54B-EAE4144D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031866-F67F-4BEE-B20B-CCB0693EE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863B76-390C-4B78-95F7-BFA7BCA9D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5CF787-67C6-4947-96F1-1F7BECED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3715167-6E84-4544-BD98-A118AD59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45D6686-C830-48BA-B397-D33D8344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19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A41FF6-6386-45EF-8398-51740A8B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A6C8DF-F8C5-4F71-A2BF-83601F03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9391B6-2059-4EA2-835B-C942E4A94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852540-26D6-43ED-906A-A7D59F8E3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6AA408-8557-412A-8679-BB46A11E9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A09626A-FA17-4B20-9028-A02BD67D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5693B9E-A57E-47C5-B5C9-F1DA7AF3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36719E2-1064-4935-8570-A8F8BCD2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87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324E79-51C3-4257-ADD1-A61CF805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1E980BE-AD16-4BD7-AA59-7903C6F2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8BEC15-CAF9-4558-92AE-FE8ABD81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BD3D50-344B-438C-877D-D92B8196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00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8E6D76A-C92E-48B8-A4B2-9264D1DA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3B56FC0-DA0C-448A-B7CD-E7731363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D0EF94-559E-41AB-92DD-58B984BF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310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EFEF3F-3036-4908-9A2A-211A4BB8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53E941-E11B-40CF-B7AD-36FF59FC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66AF07-FEA5-4C8A-931A-5BD33F29F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5CCD01-2675-4345-8ABA-5E12F315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0658F82-0105-4585-8F04-B441F487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3B7D54-F696-42B1-A5CD-B4D1CC00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61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EA6ECC-E40A-44CF-BC58-191173F3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615358B-DD8F-41D2-B6B7-985E9448A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92CE9B-1A21-4D7A-92C9-7E21EA99B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79FBF2E-3494-4E39-B53E-F25FDC07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4CA1A2-6C4D-414B-B86E-D4BC9FF9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F4A172-374E-43D1-9ED1-50198DC1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3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8562DF2-1270-464C-BEDB-4AB99B11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A28E97-A706-4AF6-B398-7B0816460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F6C0B1-BFBB-4317-A908-D97AE3BEB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15611-40AF-4740-8458-53CB1EF76E12}" type="datetimeFigureOut">
              <a:rPr lang="nb-NO" smtClean="0"/>
              <a:t>13.03.2018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345E34-F767-46E8-BE83-057A75A16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DE72D3-3D06-4253-9545-7DC6FCC29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49C9-996D-4863-A392-D285C6D7E0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4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7632C-77C3-46D4-95D4-A29A5066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7200" b="1" err="1"/>
              <a:t>Plusshus</a:t>
            </a:r>
            <a:r>
              <a:rPr lang="nb-NO" sz="7200" b="1"/>
              <a:t> i kalde klima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04A5682-A147-468E-8937-489AE9EBD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4" y="1978269"/>
            <a:ext cx="8915400" cy="45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6D0B39-6AA3-4CBD-BD40-588210EF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64"/>
            <a:ext cx="10515600" cy="1325563"/>
          </a:xfrm>
        </p:spPr>
        <p:txBody>
          <a:bodyPr/>
          <a:lstStyle/>
          <a:p>
            <a:r>
              <a:rPr lang="nb-NO" b="1"/>
              <a:t>El-bil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0B9DB34D-16A8-4FE2-AD50-2E5F57E75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7334"/>
            <a:ext cx="5157636" cy="3745401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8232AA8-5A69-4337-B2C1-A8DF95839D7C}"/>
              </a:ext>
            </a:extLst>
          </p:cNvPr>
          <p:cNvSpPr txBox="1"/>
          <p:nvPr/>
        </p:nvSpPr>
        <p:spPr>
          <a:xfrm>
            <a:off x="838199" y="2751206"/>
            <a:ext cx="5071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Tilnærmet gratis å lade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Store besparelser dersom man kjører mye</a:t>
            </a:r>
          </a:p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Miljøvennlig </a:t>
            </a:r>
          </a:p>
        </p:txBody>
      </p:sp>
    </p:spTree>
    <p:extLst>
      <p:ext uri="{BB962C8B-B14F-4D97-AF65-F5344CB8AC3E}">
        <p14:creationId xmlns:p14="http://schemas.microsoft.com/office/powerpoint/2010/main" val="80056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FAAC64-DE08-476E-A308-A41E41B2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Styring og overvåking av strømproduksjon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A6D956-C74C-4097-826A-53C89334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81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/>
          </a:p>
          <a:p>
            <a:r>
              <a:rPr lang="nb-NO"/>
              <a:t>Overvåk strømmen inn og ut.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Hold kontroll på dine utgifter og fortjenester</a:t>
            </a:r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409805B-A2E0-460B-BEFB-8DED5756F1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6" y="1690688"/>
            <a:ext cx="6429374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3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9AF75-9F5F-49A1-8A23-D79CD4DA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7898"/>
          </a:xfrm>
        </p:spPr>
        <p:txBody>
          <a:bodyPr>
            <a:normAutofit/>
          </a:bodyPr>
          <a:lstStyle/>
          <a:p>
            <a:pPr algn="ctr"/>
            <a:r>
              <a:rPr lang="nb-NO" sz="7200" b="1" dirty="0"/>
              <a:t>Smarthus</a:t>
            </a:r>
          </a:p>
        </p:txBody>
      </p:sp>
    </p:spTree>
    <p:extLst>
      <p:ext uri="{BB962C8B-B14F-4D97-AF65-F5344CB8AC3E}">
        <p14:creationId xmlns:p14="http://schemas.microsoft.com/office/powerpoint/2010/main" val="296240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EE62B7-A2B8-4229-BFEB-F7EBEAA8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Smarthusløsninger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B327A1-77D5-4E10-9737-157525C6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84" y="1904756"/>
            <a:ext cx="61253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Energieffektivt</a:t>
            </a:r>
            <a:endParaRPr lang="en-US"/>
          </a:p>
          <a:p>
            <a:pPr marL="0" indent="0">
              <a:buNone/>
            </a:pPr>
            <a:endParaRPr lang="nb-NO"/>
          </a:p>
          <a:p>
            <a:r>
              <a:rPr lang="nb-NO"/>
              <a:t>Temperatursoner.</a:t>
            </a:r>
          </a:p>
          <a:p>
            <a:pPr>
              <a:buFont typeface="Arial" panose="020B0604020202020204" pitchFamily="34" charset="0"/>
              <a:buChar char="•"/>
            </a:pPr>
            <a:endParaRPr lang="nb-NO"/>
          </a:p>
          <a:p>
            <a:pPr>
              <a:buFont typeface="Arial"/>
              <a:buChar char="•"/>
            </a:pPr>
            <a:r>
              <a:rPr lang="nb-NO"/>
              <a:t>Kan styre alle elektriske duppeditter.</a:t>
            </a:r>
            <a:endParaRPr lang="en-US"/>
          </a:p>
          <a:p>
            <a:pPr marL="0" indent="0">
              <a:buNone/>
            </a:pPr>
            <a:endParaRPr lang="nb-NO"/>
          </a:p>
          <a:p>
            <a:r>
              <a:rPr lang="nb-NO"/>
              <a:t>Dyrt å installere, men nødvendig når man har så mye teknikk i huset.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9763070-1F9D-40BB-802F-E1C8CAF5CE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552575"/>
            <a:ext cx="500602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65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room filled with furniture and a large window&#10;&#10;Description generated with very high confidence">
            <a:extLst>
              <a:ext uri="{FF2B5EF4-FFF2-40B4-BE49-F238E27FC236}">
                <a16:creationId xmlns:a16="http://schemas.microsoft.com/office/drawing/2014/main" id="{68198F9B-C376-402A-A51D-55C2897E9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4" r="4667" b="-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56F43-19DB-46A3-A717-BF87B3B6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b="1" dirty="0" err="1"/>
              <a:t>Solskjerming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3F69D-79EE-460E-9522-89C6DE40D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Reduserer</a:t>
            </a:r>
            <a:r>
              <a:rPr lang="en-US"/>
              <a:t> </a:t>
            </a:r>
            <a:r>
              <a:rPr lang="en-US" err="1"/>
              <a:t>energibruk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avkjøling</a:t>
            </a:r>
            <a:r>
              <a:rPr lang="en-US"/>
              <a:t> </a:t>
            </a:r>
            <a:r>
              <a:rPr lang="en-US" err="1"/>
              <a:t>av</a:t>
            </a:r>
            <a:r>
              <a:rPr lang="en-US"/>
              <a:t> </a:t>
            </a:r>
            <a:r>
              <a:rPr lang="en-US" err="1"/>
              <a:t>bolig</a:t>
            </a:r>
          </a:p>
          <a:p>
            <a:endParaRPr lang="en-US"/>
          </a:p>
          <a:p>
            <a:r>
              <a:rPr lang="en-US"/>
              <a:t>Screens </a:t>
            </a:r>
          </a:p>
          <a:p>
            <a:endParaRPr lang="en-US"/>
          </a:p>
          <a:p>
            <a:r>
              <a:rPr lang="en-US" err="1"/>
              <a:t>Automatisk</a:t>
            </a:r>
            <a:r>
              <a:rPr lang="en-US"/>
              <a:t> </a:t>
            </a:r>
            <a:r>
              <a:rPr lang="en-US" err="1"/>
              <a:t>styring</a:t>
            </a:r>
            <a:r>
              <a:rPr lang="en-US"/>
              <a:t> </a:t>
            </a:r>
            <a:r>
              <a:rPr lang="en-US" err="1"/>
              <a:t>av</a:t>
            </a:r>
            <a:r>
              <a:rPr lang="en-US"/>
              <a:t> </a:t>
            </a:r>
            <a:r>
              <a:rPr lang="en-US" err="1"/>
              <a:t>solskjerm</a:t>
            </a:r>
            <a:r>
              <a:rPr lang="en-US"/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1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46383F-1FD7-4CCC-AC4B-8E29BFC4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err="1"/>
              <a:t>Gråvannsgjenvinner</a:t>
            </a:r>
            <a:endParaRPr lang="nb-NO" b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59EAFF-142A-4CF3-B763-BDADA3D3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72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Gjenvinner varmt vann som tappes ned i avløpene.</a:t>
            </a:r>
          </a:p>
          <a:p>
            <a:endParaRPr lang="nb-NO"/>
          </a:p>
          <a:p>
            <a:r>
              <a:rPr lang="nb-NO"/>
              <a:t>Reduserer opptil 40% energi forbruk.</a:t>
            </a:r>
          </a:p>
          <a:p>
            <a:endParaRPr lang="nb-NO"/>
          </a:p>
          <a:p>
            <a:r>
              <a:rPr lang="nb-NO"/>
              <a:t>Billig innvestering og innstallering.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3EF068-04C7-4AD6-B176-FA5C42B2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2" y="1488567"/>
            <a:ext cx="4965928" cy="41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9AF75-9F5F-49A1-8A23-D79CD4DA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7898"/>
          </a:xfrm>
        </p:spPr>
        <p:txBody>
          <a:bodyPr>
            <a:normAutofit/>
          </a:bodyPr>
          <a:lstStyle/>
          <a:p>
            <a:pPr algn="ctr"/>
            <a:r>
              <a:rPr lang="nb-NO" sz="7200" b="1"/>
              <a:t>Varmekilder</a:t>
            </a:r>
            <a:br>
              <a:rPr lang="en-US">
                <a:latin typeface="+mj-ea"/>
                <a:cs typeface="+mj-ea"/>
              </a:rPr>
            </a:br>
            <a:endParaRPr lang="nb-NO" sz="7200" b="1"/>
          </a:p>
        </p:txBody>
      </p:sp>
    </p:spTree>
    <p:extLst>
      <p:ext uri="{BB962C8B-B14F-4D97-AF65-F5344CB8AC3E}">
        <p14:creationId xmlns:p14="http://schemas.microsoft.com/office/powerpoint/2010/main" val="391801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0C5B-E77B-46F7-B92F-4D75FAEA6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err="1"/>
              <a:t>Varmekilder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673CF-DDB3-4397-8846-FCD43B56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r>
              <a:rPr lang="en-US" err="1"/>
              <a:t>Innvestering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monterings</a:t>
            </a:r>
            <a:r>
              <a:rPr lang="en-US"/>
              <a:t> </a:t>
            </a:r>
            <a:r>
              <a:rPr lang="en-US" err="1"/>
              <a:t>kostnader</a:t>
            </a:r>
            <a:r>
              <a:rPr lang="en-US"/>
              <a:t>, god </a:t>
            </a:r>
            <a:r>
              <a:rPr lang="en-US" err="1"/>
              <a:t>energi</a:t>
            </a:r>
            <a:r>
              <a:rPr lang="en-US"/>
              <a:t> </a:t>
            </a:r>
            <a:r>
              <a:rPr lang="en-US" err="1"/>
              <a:t>utnyttelse</a:t>
            </a:r>
            <a:r>
              <a:rPr lang="en-US"/>
              <a:t>,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flere</a:t>
            </a:r>
            <a:r>
              <a:rPr lang="en-US"/>
              <a:t> </a:t>
            </a:r>
            <a:r>
              <a:rPr lang="en-US" err="1"/>
              <a:t>varmekilder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er</a:t>
            </a:r>
            <a:r>
              <a:rPr lang="en-US"/>
              <a:t> </a:t>
            </a:r>
            <a:r>
              <a:rPr lang="en-US" err="1"/>
              <a:t>avhengig</a:t>
            </a:r>
            <a:r>
              <a:rPr lang="en-US"/>
              <a:t> </a:t>
            </a:r>
            <a:r>
              <a:rPr lang="en-US" err="1"/>
              <a:t>av</a:t>
            </a:r>
            <a:r>
              <a:rPr lang="en-US"/>
              <a:t> </a:t>
            </a:r>
            <a:r>
              <a:rPr lang="en-US" err="1"/>
              <a:t>strøm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r>
              <a:rPr lang="en-US" err="1"/>
              <a:t>Varmt</a:t>
            </a:r>
            <a:r>
              <a:rPr lang="en-US"/>
              <a:t> </a:t>
            </a:r>
            <a:r>
              <a:rPr lang="en-US" err="1"/>
              <a:t>tappevann</a:t>
            </a:r>
            <a:r>
              <a:rPr lang="en-US"/>
              <a:t> </a:t>
            </a:r>
            <a:r>
              <a:rPr lang="en-US" err="1"/>
              <a:t>står</a:t>
            </a:r>
            <a:r>
              <a:rPr lang="en-US"/>
              <a:t> for 50% </a:t>
            </a:r>
            <a:r>
              <a:rPr lang="en-US" err="1"/>
              <a:t>av</a:t>
            </a:r>
            <a:r>
              <a:rPr lang="en-US"/>
              <a:t> </a:t>
            </a:r>
            <a:r>
              <a:rPr lang="en-US" err="1"/>
              <a:t>energi</a:t>
            </a:r>
            <a:r>
              <a:rPr lang="en-US"/>
              <a:t> </a:t>
            </a:r>
            <a:r>
              <a:rPr lang="en-US" err="1"/>
              <a:t>bruken</a:t>
            </a:r>
            <a:r>
              <a:rPr lang="en-US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C89DF8-1C25-4AF8-BCBE-982E2233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b="1"/>
              <a:t>Varmepumpe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3FE39F-32A1-42AD-9666-8FE3D87A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41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Luft til vann varmepumpe.</a:t>
            </a:r>
          </a:p>
          <a:p>
            <a:endParaRPr lang="nb-NO"/>
          </a:p>
          <a:p>
            <a:r>
              <a:rPr lang="nb-NO"/>
              <a:t>1 kWh elektrisitet, gir gjennomsnittlig 3-4 kWh varmeenergi. (under gode driftsforhold)</a:t>
            </a:r>
          </a:p>
          <a:p>
            <a:endParaRPr lang="nb-NO"/>
          </a:p>
          <a:p>
            <a:r>
              <a:rPr lang="nb-NO"/>
              <a:t>Beste løsningen </a:t>
            </a:r>
            <a:r>
              <a:rPr lang="nb-NO" err="1"/>
              <a:t>iforhold</a:t>
            </a:r>
            <a:r>
              <a:rPr lang="nb-NO"/>
              <a:t> til </a:t>
            </a:r>
            <a:r>
              <a:rPr lang="nb-NO" err="1"/>
              <a:t>innvesteringskostnader</a:t>
            </a:r>
            <a:r>
              <a:rPr lang="nb-NO"/>
              <a:t> og produsert energi.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77F723D-9425-401A-92F6-C0D14E3597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197100"/>
            <a:ext cx="3962400" cy="33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12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AF9ADE-9A50-4096-8D83-85EABF7F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Vedovn med vannkappe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2A9601-2B17-47B4-83A9-9256E8EE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Ved er fornybar energi og miljøvennlig</a:t>
            </a:r>
            <a:endParaRPr lang="en-US"/>
          </a:p>
          <a:p>
            <a:endParaRPr lang="nb-NO"/>
          </a:p>
          <a:p>
            <a:r>
              <a:rPr lang="nb-NO"/>
              <a:t>Med på å varme opp det vannbårne anlegget.</a:t>
            </a:r>
          </a:p>
          <a:p>
            <a:endParaRPr lang="nb-NO"/>
          </a:p>
          <a:p>
            <a:r>
              <a:rPr lang="nb-NO"/>
              <a:t>Produserer </a:t>
            </a:r>
            <a:r>
              <a:rPr lang="nb-NO" err="1"/>
              <a:t>ca</a:t>
            </a:r>
            <a:r>
              <a:rPr lang="nb-NO"/>
              <a:t> 8.7kWh.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50F513E-60A7-496C-82F6-0D1EB51161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690688"/>
            <a:ext cx="3659505" cy="4386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69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BF1594-8229-4B17-BD09-83078082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90" y="335453"/>
            <a:ext cx="5131777" cy="1325563"/>
          </a:xfrm>
        </p:spPr>
        <p:txBody>
          <a:bodyPr>
            <a:normAutofit/>
          </a:bodyPr>
          <a:lstStyle/>
          <a:p>
            <a:r>
              <a:rPr lang="nb-NO" b="1"/>
              <a:t>Hva er et </a:t>
            </a:r>
            <a:r>
              <a:rPr lang="nb-NO" b="1" err="1"/>
              <a:t>plusshus</a:t>
            </a:r>
            <a:r>
              <a:rPr lang="nb-NO" b="1"/>
              <a:t>?</a:t>
            </a:r>
            <a:br>
              <a:rPr lang="nb-NO" b="1"/>
            </a:br>
            <a:endParaRPr lang="nb-NO" b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26C1FB-74F4-474A-A730-6EDB429C8C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2590" y="1589577"/>
            <a:ext cx="5475288" cy="162242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b-NO"/>
              <a:t>Et plusshus er et hus som produserer </a:t>
            </a:r>
            <a:br>
              <a:rPr lang="en-US"/>
            </a:br>
            <a:r>
              <a:rPr lang="nb-NO"/>
              <a:t>mer energi enn det bruker.</a:t>
            </a:r>
            <a:br>
              <a:rPr lang="en-US"/>
            </a:br>
            <a:br>
              <a:rPr lang="en-US"/>
            </a:br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65B73F96-597E-402A-8210-EA08241B940D}"/>
              </a:ext>
            </a:extLst>
          </p:cNvPr>
          <p:cNvSpPr txBox="1">
            <a:spLocks/>
          </p:cNvSpPr>
          <p:nvPr/>
        </p:nvSpPr>
        <p:spPr>
          <a:xfrm>
            <a:off x="996767" y="4551975"/>
            <a:ext cx="5475288" cy="21125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500"/>
              <a:t>Vi senker energiforbruket ved hjelp av ekstra god isolering, høy virkningsgrad på varmekildene, og bruker elektrisitetsproduserende installasjoner som for eksempel solcelle paneler.</a:t>
            </a:r>
            <a:br>
              <a:rPr lang="en-US">
                <a:latin typeface="+mn-ea"/>
                <a:cs typeface="+mn-ea"/>
              </a:rPr>
            </a:br>
            <a:br>
              <a:rPr lang="en-US">
                <a:latin typeface="+mn-ea"/>
                <a:cs typeface="+mn-ea"/>
              </a:rPr>
            </a:b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4F2C0982-7D59-457E-BA3B-780C9463683A}"/>
              </a:ext>
            </a:extLst>
          </p:cNvPr>
          <p:cNvSpPr txBox="1">
            <a:spLocks/>
          </p:cNvSpPr>
          <p:nvPr/>
        </p:nvSpPr>
        <p:spPr>
          <a:xfrm>
            <a:off x="201612" y="2884733"/>
            <a:ext cx="6542088" cy="1869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nb-NO"/>
            </a:br>
            <a:endParaRPr lang="nb-NO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AD319EF8-9E8F-4C42-9FD5-68114AE4140C}"/>
              </a:ext>
            </a:extLst>
          </p:cNvPr>
          <p:cNvSpPr txBox="1">
            <a:spLocks/>
          </p:cNvSpPr>
          <p:nvPr/>
        </p:nvSpPr>
        <p:spPr>
          <a:xfrm>
            <a:off x="996767" y="3203211"/>
            <a:ext cx="5475288" cy="1348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4400"/>
              <a:t>Hvordan er det mulig?</a:t>
            </a:r>
            <a:br>
              <a:rPr lang="nb-NO"/>
            </a:br>
            <a:br>
              <a:rPr lang="nb-NO"/>
            </a:br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DC7C52E-7633-400D-840D-F01CCC8FB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20" y="4019550"/>
            <a:ext cx="4471988" cy="248279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65C84B0-13A3-4096-89BC-1A165736E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20" y="581025"/>
            <a:ext cx="4471988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7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832F47D9-1439-4071-8899-4E51BB5F6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" r="-2" b="2833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6E42D-0E47-41DD-A8E6-39D150FC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akkumulator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A7D31D-514E-422F-A3B4-C1C4A611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Lagrer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varmtvannet</a:t>
            </a:r>
          </a:p>
          <a:p>
            <a:endParaRPr lang="en-US" sz="2000" dirty="0"/>
          </a:p>
          <a:p>
            <a:r>
              <a:rPr lang="en-US" dirty="0" err="1"/>
              <a:t>Hjerte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huset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747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C123C1-4D53-4D25-8E45-5CD6A46F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Varme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C67905-57C8-4295-BEB9-4D871FF8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16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Vannbåren gulvvarme i 1.etg.</a:t>
            </a:r>
          </a:p>
          <a:p>
            <a:endParaRPr lang="nb-NO"/>
          </a:p>
          <a:p>
            <a:r>
              <a:rPr lang="nb-NO" dirty="0"/>
              <a:t>Viftekonvektorer i 2.etg.</a:t>
            </a:r>
          </a:p>
          <a:p>
            <a:endParaRPr lang="nb-NO"/>
          </a:p>
          <a:p>
            <a:r>
              <a:rPr lang="nb-NO" dirty="0"/>
              <a:t>Kan brukes til nedkjøling.</a:t>
            </a:r>
          </a:p>
          <a:p>
            <a:endParaRPr lang="nb-NO"/>
          </a:p>
          <a:p>
            <a:r>
              <a:rPr lang="nb-NO" dirty="0"/>
              <a:t>Hele systemet blir nøye overvåket og styrt av smarthusløsningen for optimal drift.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09CED3-47E5-473F-8FD6-3A35063D906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0" b="-533"/>
          <a:stretch/>
        </p:blipFill>
        <p:spPr bwMode="auto">
          <a:xfrm>
            <a:off x="6867525" y="1825625"/>
            <a:ext cx="4800599" cy="4603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024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6FE1-F4B9-4795-9C32-41C8A7CC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err="1"/>
              <a:t>Konklusjon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B11123-7034-4737-9209-3E55F63B3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Fullt</a:t>
            </a:r>
            <a:r>
              <a:rPr lang="en-US" dirty="0"/>
              <a:t> </a:t>
            </a:r>
            <a:r>
              <a:rPr lang="en-US" dirty="0" err="1"/>
              <a:t>mulig</a:t>
            </a:r>
            <a:r>
              <a:rPr lang="en-US" dirty="0"/>
              <a:t>, men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økonomisk</a:t>
            </a:r>
            <a:r>
              <a:rPr lang="en-US" dirty="0"/>
              <a:t> </a:t>
            </a:r>
            <a:r>
              <a:rPr lang="en-US" dirty="0" err="1"/>
              <a:t>lønnsomt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Passivhus</a:t>
            </a:r>
            <a:r>
              <a:rPr lang="en-US" dirty="0"/>
              <a:t> med </a:t>
            </a:r>
            <a:r>
              <a:rPr lang="en-US" dirty="0" err="1"/>
              <a:t>installasjoner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ca 25-30% </a:t>
            </a:r>
            <a:r>
              <a:rPr lang="en-US" dirty="0" err="1"/>
              <a:t>dyrere</a:t>
            </a:r>
            <a:endParaRPr lang="en-US" dirty="0"/>
          </a:p>
          <a:p>
            <a:endParaRPr lang="en-US" dirty="0"/>
          </a:p>
          <a:p>
            <a:r>
              <a:rPr lang="en-US" dirty="0"/>
              <a:t>Sparer </a:t>
            </a:r>
            <a:r>
              <a:rPr lang="en-US" dirty="0" err="1"/>
              <a:t>mye</a:t>
            </a:r>
            <a:r>
              <a:rPr lang="en-US" dirty="0"/>
              <a:t>, men </a:t>
            </a:r>
            <a:r>
              <a:rPr lang="en-US" dirty="0" err="1"/>
              <a:t>har</a:t>
            </a:r>
            <a:r>
              <a:rPr lang="en-US" dirty="0"/>
              <a:t> store </a:t>
            </a:r>
            <a:r>
              <a:rPr lang="en-US" dirty="0" err="1"/>
              <a:t>vedlikeholdskostnader</a:t>
            </a:r>
            <a:endParaRPr lang="en-US" dirty="0"/>
          </a:p>
          <a:p>
            <a:endParaRPr lang="en-US" dirty="0"/>
          </a:p>
          <a:p>
            <a:r>
              <a:rPr lang="en-US" dirty="0"/>
              <a:t>10% </a:t>
            </a:r>
            <a:r>
              <a:rPr lang="en-US" dirty="0" err="1"/>
              <a:t>dyrere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løpet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60 </a:t>
            </a:r>
            <a:r>
              <a:rPr lang="en-US" dirty="0" err="1"/>
              <a:t>år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5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AB602-A0DB-4325-8907-4F988F9110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A58E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2431FEFB-71EB-4C90-9DA1-60F06DA7C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7" r="1" b="8614"/>
          <a:stretch/>
        </p:blipFill>
        <p:spPr>
          <a:xfrm rot="-5400000">
            <a:off x="7620901" y="-152460"/>
            <a:ext cx="3129523" cy="415933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3EBA6B1-234B-4E5E-86C9-DBCA49DF58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4" r="-3" b="-3"/>
          <a:stretch/>
        </p:blipFill>
        <p:spPr>
          <a:xfrm rot="16200000">
            <a:off x="7534638" y="2800350"/>
            <a:ext cx="3307251" cy="4265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17FCC-D560-4CBF-B146-EE58A59C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en-US" sz="4000" b="1"/>
              <a:t>Videre introduksjon av prosjektet.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3C98-173E-42BF-BE8C-3F79F71F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17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A58E68"/>
              </a:buClr>
              <a:buNone/>
            </a:pPr>
            <a:endParaRPr lang="en-US" sz="2000"/>
          </a:p>
          <a:p>
            <a:pPr>
              <a:buClr>
                <a:srgbClr val="A58E68"/>
              </a:buClr>
            </a:pPr>
            <a:r>
              <a:rPr lang="en-US" sz="2000" dirty="0"/>
              <a:t>1 </a:t>
            </a:r>
            <a:r>
              <a:rPr lang="en-US" sz="2000" dirty="0" err="1"/>
              <a:t>og</a:t>
            </a:r>
            <a:r>
              <a:rPr lang="en-US" sz="2000" dirty="0"/>
              <a:t> ½ </a:t>
            </a:r>
            <a:r>
              <a:rPr lang="en-US" sz="2000" dirty="0" err="1"/>
              <a:t>etasjes</a:t>
            </a:r>
            <a:r>
              <a:rPr lang="en-US" sz="2000" dirty="0"/>
              <a:t> </a:t>
            </a:r>
            <a:r>
              <a:rPr lang="en-US" sz="2000" dirty="0" err="1"/>
              <a:t>hus</a:t>
            </a:r>
            <a:r>
              <a:rPr lang="en-US" sz="2000" dirty="0"/>
              <a:t> med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grunnflate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100m2, </a:t>
            </a:r>
            <a:r>
              <a:rPr lang="en-US" sz="2000" dirty="0" err="1"/>
              <a:t>og</a:t>
            </a:r>
            <a:r>
              <a:rPr lang="en-US" sz="2000" dirty="0"/>
              <a:t> et </a:t>
            </a:r>
            <a:r>
              <a:rPr lang="en-US" sz="2000" dirty="0" err="1"/>
              <a:t>samlet</a:t>
            </a:r>
            <a:r>
              <a:rPr lang="en-US" sz="2000" dirty="0"/>
              <a:t> areal </a:t>
            </a:r>
            <a:r>
              <a:rPr lang="en-US" sz="2000" dirty="0" err="1"/>
              <a:t>på</a:t>
            </a:r>
            <a:r>
              <a:rPr lang="en-US" sz="2000" dirty="0"/>
              <a:t> 166m2.</a:t>
            </a:r>
            <a:endParaRPr lang="en-US" dirty="0"/>
          </a:p>
          <a:p>
            <a:pPr>
              <a:buClr>
                <a:srgbClr val="A58E68"/>
              </a:buClr>
            </a:pPr>
            <a:endParaRPr lang="en-US" sz="2000" dirty="0"/>
          </a:p>
          <a:p>
            <a:pPr>
              <a:buClr>
                <a:srgbClr val="A58E68"/>
              </a:buClr>
            </a:pPr>
            <a:r>
              <a:rPr lang="en-US" sz="2000" dirty="0" err="1"/>
              <a:t>Kler</a:t>
            </a:r>
            <a:r>
              <a:rPr lang="en-US" sz="2000" dirty="0"/>
              <a:t> hele </a:t>
            </a:r>
            <a:r>
              <a:rPr lang="en-US" sz="2000" dirty="0" err="1"/>
              <a:t>taket</a:t>
            </a:r>
            <a:r>
              <a:rPr lang="en-US" sz="2000" dirty="0"/>
              <a:t> med </a:t>
            </a:r>
            <a:r>
              <a:rPr lang="en-US" sz="2000" dirty="0" err="1"/>
              <a:t>solcellepaneler</a:t>
            </a:r>
            <a:r>
              <a:rPr lang="en-US" sz="2000" dirty="0"/>
              <a:t>.</a:t>
            </a:r>
            <a:endParaRPr lang="en-US" dirty="0"/>
          </a:p>
          <a:p>
            <a:pPr>
              <a:buClr>
                <a:srgbClr val="A58E68"/>
              </a:buClr>
            </a:pPr>
            <a:endParaRPr lang="en-US" sz="2000" dirty="0"/>
          </a:p>
          <a:p>
            <a:pPr>
              <a:buClr>
                <a:srgbClr val="A58E68"/>
              </a:buClr>
            </a:pPr>
            <a:r>
              <a:rPr lang="en-US" sz="2000" dirty="0" err="1"/>
              <a:t>Passivhus</a:t>
            </a:r>
            <a:r>
              <a:rPr lang="en-US" sz="2000" dirty="0"/>
              <a:t> standard.</a:t>
            </a:r>
          </a:p>
          <a:p>
            <a:pPr>
              <a:buClr>
                <a:srgbClr val="A58E68"/>
              </a:buClr>
            </a:pPr>
            <a:endParaRPr lang="en-US" sz="2000" dirty="0"/>
          </a:p>
          <a:p>
            <a:pPr>
              <a:buClr>
                <a:srgbClr val="A58E68"/>
              </a:buClr>
            </a:pP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det</a:t>
            </a:r>
            <a:r>
              <a:rPr lang="en-US" sz="2000" dirty="0"/>
              <a:t> </a:t>
            </a:r>
            <a:r>
              <a:rPr lang="en-US" sz="2000" dirty="0" err="1"/>
              <a:t>økonomisk</a:t>
            </a:r>
            <a:r>
              <a:rPr lang="en-US" sz="2000" dirty="0"/>
              <a:t> </a:t>
            </a:r>
            <a:r>
              <a:rPr lang="en-US" sz="2000" dirty="0" err="1"/>
              <a:t>lønnsomt</a:t>
            </a:r>
            <a:r>
              <a:rPr lang="en-US" sz="2000" dirty="0"/>
              <a:t> å </a:t>
            </a:r>
            <a:r>
              <a:rPr lang="en-US" sz="2000" dirty="0" err="1"/>
              <a:t>eie</a:t>
            </a:r>
            <a:r>
              <a:rPr lang="en-US" sz="2000" dirty="0"/>
              <a:t>, </a:t>
            </a:r>
            <a:r>
              <a:rPr lang="en-US" sz="2000" dirty="0" err="1"/>
              <a:t>kontra</a:t>
            </a:r>
            <a:r>
              <a:rPr lang="en-US" sz="2000" dirty="0"/>
              <a:t> tek17 </a:t>
            </a:r>
            <a:r>
              <a:rPr lang="en-US" sz="2000" dirty="0" err="1"/>
              <a:t>hus</a:t>
            </a:r>
            <a:r>
              <a:rPr lang="en-US" sz="2000" dirty="0"/>
              <a:t>.</a:t>
            </a:r>
          </a:p>
          <a:p>
            <a:pPr>
              <a:buClr>
                <a:srgbClr val="A58E68"/>
              </a:buClr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01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7D719-5B74-47AE-ACFC-24DEEFA7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4998"/>
          </a:xfrm>
        </p:spPr>
        <p:txBody>
          <a:bodyPr>
            <a:normAutofit/>
          </a:bodyPr>
          <a:lstStyle/>
          <a:p>
            <a:pPr algn="ctr"/>
            <a:r>
              <a:rPr lang="nb-NO" sz="7200" b="1" err="1"/>
              <a:t>Passivhus</a:t>
            </a:r>
            <a:endParaRPr lang="nb-NO" sz="7200" b="1"/>
          </a:p>
        </p:txBody>
      </p:sp>
    </p:spTree>
    <p:extLst>
      <p:ext uri="{BB962C8B-B14F-4D97-AF65-F5344CB8AC3E}">
        <p14:creationId xmlns:p14="http://schemas.microsoft.com/office/powerpoint/2010/main" val="52344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5EE46C-F6FB-47AB-894D-405D0CCC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Passivhus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41C7F1-C582-421B-BC68-1072D7DE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22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Plusshus har ikke noe standard</a:t>
            </a:r>
          </a:p>
          <a:p>
            <a:pPr lvl="1"/>
            <a:r>
              <a:rPr lang="nb-NO"/>
              <a:t>Bruker Passivhus standard (NS 3700).</a:t>
            </a:r>
          </a:p>
          <a:p>
            <a:r>
              <a:rPr lang="nb-NO"/>
              <a:t>Bygninger med lavt energiforbruk og godt inneklima.</a:t>
            </a:r>
          </a:p>
          <a:p>
            <a:r>
              <a:rPr lang="nb-NO"/>
              <a:t>Energien skal gjennom passive tiltak forminskes:</a:t>
            </a:r>
          </a:p>
          <a:p>
            <a:pPr lvl="1"/>
            <a:r>
              <a:rPr lang="nb-NO"/>
              <a:t>Ekstra isolasjon.</a:t>
            </a:r>
          </a:p>
          <a:p>
            <a:pPr lvl="1"/>
            <a:r>
              <a:rPr lang="nb-NO"/>
              <a:t>God tetthet.</a:t>
            </a:r>
          </a:p>
          <a:p>
            <a:pPr lvl="1"/>
            <a:r>
              <a:rPr lang="nb-NO"/>
              <a:t>Godt isolerte dører og vinduer.</a:t>
            </a:r>
          </a:p>
          <a:p>
            <a:pPr lvl="1"/>
            <a:r>
              <a:rPr lang="nb-NO"/>
              <a:t>Utnytte solenergi.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22ADB-B8C3-48FF-AED6-DC8375875470}"/>
              </a:ext>
            </a:extLst>
          </p:cNvPr>
          <p:cNvSpPr txBox="1"/>
          <p:nvPr/>
        </p:nvSpPr>
        <p:spPr>
          <a:xfrm>
            <a:off x="7839075" y="2390775"/>
            <a:ext cx="389439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BF92995-EA78-488A-A9F3-80C3DAD1A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150" y="2038350"/>
            <a:ext cx="4548910" cy="36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277D-4944-4BBF-8675-238FE372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oppnår</a:t>
            </a:r>
            <a:r>
              <a:rPr lang="en-US"/>
              <a:t> man med </a:t>
            </a:r>
            <a:r>
              <a:rPr lang="en-US" err="1"/>
              <a:t>passivhus</a:t>
            </a:r>
            <a:r>
              <a:rPr lang="en-US"/>
              <a:t>?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54A7-64E4-4A09-9759-F6CEB84E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5"/>
            <a:ext cx="6293618" cy="46266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Lavere </a:t>
            </a:r>
            <a:r>
              <a:rPr lang="en-US" err="1"/>
              <a:t>driftsutgifter</a:t>
            </a:r>
            <a:r>
              <a:rPr lang="en-US"/>
              <a:t>.</a:t>
            </a:r>
            <a:endParaRPr lang="en-US" err="1"/>
          </a:p>
          <a:p>
            <a:r>
              <a:rPr lang="en-US" err="1"/>
              <a:t>Ekstra</a:t>
            </a:r>
            <a:r>
              <a:rPr lang="en-US"/>
              <a:t> </a:t>
            </a:r>
            <a:r>
              <a:rPr lang="en-US" err="1"/>
              <a:t>kvalitetssikring</a:t>
            </a:r>
            <a:r>
              <a:rPr lang="en-US"/>
              <a:t>.</a:t>
            </a:r>
          </a:p>
          <a:p>
            <a:r>
              <a:rPr lang="en-US"/>
              <a:t>Bedre </a:t>
            </a:r>
            <a:r>
              <a:rPr lang="en-US" err="1"/>
              <a:t>komfort</a:t>
            </a:r>
            <a:r>
              <a:rPr lang="en-US"/>
              <a:t>.</a:t>
            </a:r>
          </a:p>
          <a:p>
            <a:r>
              <a:rPr lang="en-US" err="1"/>
              <a:t>Energisikkerhet</a:t>
            </a:r>
            <a:r>
              <a:rPr lang="en-US"/>
              <a:t> </a:t>
            </a:r>
            <a:r>
              <a:rPr lang="en-US" err="1"/>
              <a:t>p.g.a</a:t>
            </a:r>
            <a:r>
              <a:rPr lang="en-US"/>
              <a:t> </a:t>
            </a:r>
            <a:r>
              <a:rPr lang="en-US" err="1"/>
              <a:t>lavt</a:t>
            </a:r>
            <a:r>
              <a:rPr lang="en-US"/>
              <a:t> </a:t>
            </a:r>
            <a:r>
              <a:rPr lang="en-US" err="1"/>
              <a:t>energiforbruk</a:t>
            </a:r>
            <a:r>
              <a:rPr lang="en-US"/>
              <a:t>.</a:t>
            </a:r>
          </a:p>
          <a:p>
            <a:r>
              <a:rPr lang="en-US" err="1"/>
              <a:t>Verdiøkning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Koster </a:t>
            </a:r>
            <a:r>
              <a:rPr lang="en-US" err="1"/>
              <a:t>cirka</a:t>
            </a:r>
            <a:r>
              <a:rPr lang="en-US"/>
              <a:t> 1100 </a:t>
            </a:r>
            <a:r>
              <a:rPr lang="en-US" err="1"/>
              <a:t>til</a:t>
            </a:r>
            <a:r>
              <a:rPr lang="en-US"/>
              <a:t> 1500 kroner </a:t>
            </a:r>
            <a:r>
              <a:rPr lang="en-US" err="1"/>
              <a:t>mer</a:t>
            </a:r>
            <a:r>
              <a:rPr lang="en-US"/>
              <a:t> per </a:t>
            </a:r>
            <a:r>
              <a:rPr lang="en-US" err="1"/>
              <a:t>kvadratmeter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27D492-4BED-47A4-BD11-59F4515C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7106"/>
          </a:xfrm>
        </p:spPr>
        <p:txBody>
          <a:bodyPr>
            <a:normAutofit/>
          </a:bodyPr>
          <a:lstStyle/>
          <a:p>
            <a:r>
              <a:rPr lang="nb-NO" b="1"/>
              <a:t>Hvor mye energi bruker et passivhus på oppvarming?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09B93D-FFEA-4E3D-80BA-EF93EC41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9577"/>
            <a:ext cx="4630616" cy="38070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/>
              <a:t>Et passiv hus i Finnmark kan bruke </a:t>
            </a:r>
            <a:r>
              <a:rPr lang="nb-NO" err="1"/>
              <a:t>opp til</a:t>
            </a:r>
            <a:r>
              <a:rPr lang="nb-NO"/>
              <a:t> 27 kWh pr m2 i året.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Til sammenligning bruker et gammelt hus 115 kWh, og et nyere hus 80 kWh pr m2 i året.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D4F1232-3F1A-42E7-B05F-7FD8DCEB7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37" y="2411290"/>
            <a:ext cx="2540000" cy="254757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D86ADD5-BB2F-4FE7-88EE-8D5C2D7F9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84" y="1852245"/>
            <a:ext cx="3354800" cy="242887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1513904-6BB8-4AD2-9B0B-366400D42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99" y="4200157"/>
            <a:ext cx="2520708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6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AFD73-53F7-4487-A267-5BF58C40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1521"/>
          </a:xfrm>
        </p:spPr>
        <p:txBody>
          <a:bodyPr>
            <a:normAutofit/>
          </a:bodyPr>
          <a:lstStyle/>
          <a:p>
            <a:pPr algn="ctr"/>
            <a:r>
              <a:rPr lang="nb-NO" sz="7200" b="1"/>
              <a:t>Energikilder</a:t>
            </a:r>
          </a:p>
        </p:txBody>
      </p:sp>
    </p:spTree>
    <p:extLst>
      <p:ext uri="{BB962C8B-B14F-4D97-AF65-F5344CB8AC3E}">
        <p14:creationId xmlns:p14="http://schemas.microsoft.com/office/powerpoint/2010/main" val="101828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38FE70-177C-4185-99DC-8683C05E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Solenergi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17CE69-37B1-48EE-9013-626788F7B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83" y="2198887"/>
            <a:ext cx="4218992" cy="3787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Tilgjengelig for alle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Selg overskuddsstrømmen</a:t>
            </a:r>
          </a:p>
          <a:p>
            <a:endParaRPr lang="nb-NO" dirty="0"/>
          </a:p>
          <a:p>
            <a:r>
              <a:rPr lang="nb-NO" dirty="0"/>
              <a:t>Plusskunde</a:t>
            </a:r>
          </a:p>
          <a:p>
            <a:endParaRPr lang="nb-NO" dirty="0"/>
          </a:p>
          <a:p>
            <a:r>
              <a:rPr lang="nb-NO" dirty="0"/>
              <a:t>Liten fortjeneste på salg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509876-89E6-4FE7-8A5B-D9B4C1547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40" y="2344366"/>
            <a:ext cx="5917660" cy="45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488</Words>
  <Application>Microsoft Office PowerPoint</Application>
  <PresentationFormat>Widescreen</PresentationFormat>
  <Paragraphs>141</Paragraphs>
  <Slides>22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Plusshus i kalde klima</vt:lpstr>
      <vt:lpstr>Hva er et plusshus? </vt:lpstr>
      <vt:lpstr>Videre introduksjon av prosjektet.</vt:lpstr>
      <vt:lpstr>Passivhus</vt:lpstr>
      <vt:lpstr>Passivhus</vt:lpstr>
      <vt:lpstr>Hva oppnår man med passivhus?</vt:lpstr>
      <vt:lpstr>Hvor mye energi bruker et passivhus på oppvarming?</vt:lpstr>
      <vt:lpstr>Energikilder</vt:lpstr>
      <vt:lpstr>Solenergi</vt:lpstr>
      <vt:lpstr>El-bil</vt:lpstr>
      <vt:lpstr>Styring og overvåking av strømproduksjon</vt:lpstr>
      <vt:lpstr>Smarthus</vt:lpstr>
      <vt:lpstr>Smarthusløsninger</vt:lpstr>
      <vt:lpstr>Solskjerming </vt:lpstr>
      <vt:lpstr>Gråvannsgjenvinner</vt:lpstr>
      <vt:lpstr>Varmekilder </vt:lpstr>
      <vt:lpstr>Varmekilder</vt:lpstr>
      <vt:lpstr>Varmepumpe</vt:lpstr>
      <vt:lpstr>Vedovn med vannkappe</vt:lpstr>
      <vt:lpstr>akkumulator</vt:lpstr>
      <vt:lpstr>Varme</vt:lpstr>
      <vt:lpstr>Konklusjon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Plusshus i kalde klima</dc:title>
  <dc:creator>Tony Remi Eriksen</dc:creator>
  <cp:lastModifiedBy>Tony Remi Eriksen</cp:lastModifiedBy>
  <cp:revision>59</cp:revision>
  <dcterms:modified xsi:type="dcterms:W3CDTF">2018-03-13T08:46:59Z</dcterms:modified>
</cp:coreProperties>
</file>