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92" r:id="rId4"/>
    <p:sldId id="291" r:id="rId5"/>
    <p:sldId id="264" r:id="rId6"/>
    <p:sldId id="258" r:id="rId7"/>
    <p:sldId id="260" r:id="rId8"/>
    <p:sldId id="261" r:id="rId9"/>
    <p:sldId id="263" r:id="rId10"/>
    <p:sldId id="259" r:id="rId11"/>
    <p:sldId id="274" r:id="rId12"/>
    <p:sldId id="273" r:id="rId13"/>
    <p:sldId id="296" r:id="rId14"/>
    <p:sldId id="277" r:id="rId15"/>
    <p:sldId id="289" r:id="rId16"/>
    <p:sldId id="288" r:id="rId17"/>
    <p:sldId id="293" r:id="rId18"/>
    <p:sldId id="294" r:id="rId19"/>
    <p:sldId id="295" r:id="rId20"/>
    <p:sldId id="290" r:id="rId21"/>
    <p:sldId id="286" r:id="rId22"/>
    <p:sldId id="287" r:id="rId23"/>
    <p:sldId id="275" r:id="rId24"/>
  </p:sldIdLst>
  <p:sldSz cx="12192000" cy="6858000"/>
  <p:notesSz cx="6810375" cy="9942513"/>
  <p:embeddedFontLst>
    <p:embeddedFont>
      <p:font typeface="Lato" panose="020F0502020204030203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Exo" panose="02000503000000000000" pitchFamily="50" charset="0"/>
      <p:regular r:id="rId36"/>
      <p:bold r:id="rId37"/>
      <p:italic r:id="rId38"/>
      <p:boldItalic r:id="rId39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AF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82848" autoAdjust="0"/>
  </p:normalViewPr>
  <p:slideViewPr>
    <p:cSldViewPr snapToGrid="0">
      <p:cViewPr varScale="1">
        <p:scale>
          <a:sx n="115" d="100"/>
          <a:sy n="115" d="100"/>
        </p:scale>
        <p:origin x="566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70E21-8E5D-437D-B494-6A8F4C44E192}" type="datetimeFigureOut">
              <a:rPr lang="nb-NO" smtClean="0"/>
              <a:t>12.03.2018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1038" y="4784835"/>
            <a:ext cx="544830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BC27A-9AF3-4FB1-8447-34D134BCB79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2470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C27A-9AF3-4FB1-8447-34D134BCB79E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3152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C27A-9AF3-4FB1-8447-34D134BCB79E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0967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Stefan tar denne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C27A-9AF3-4FB1-8447-34D134BCB79E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595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C27A-9AF3-4FB1-8447-34D134BCB79E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0454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 meste på bil, noe på båt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C27A-9AF3-4FB1-8447-34D134BCB79E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8248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Stefan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C27A-9AF3-4FB1-8447-34D134BCB79E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29119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Stefan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C27A-9AF3-4FB1-8447-34D134BCB79E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4196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Stefan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C27A-9AF3-4FB1-8447-34D134BCB79E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99830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Stefan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C27A-9AF3-4FB1-8447-34D134BCB79E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05082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Stefan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C27A-9AF3-4FB1-8447-34D134BCB79E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73985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Øivind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C27A-9AF3-4FB1-8447-34D134BCB79E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9939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C27A-9AF3-4FB1-8447-34D134BCB79E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76955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C27A-9AF3-4FB1-8447-34D134BCB79E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14376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C27A-9AF3-4FB1-8447-34D134BCB79E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933140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C27A-9AF3-4FB1-8447-34D134BCB79E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32402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C27A-9AF3-4FB1-8447-34D134BCB79E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9350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Utgangspunktet var et dårlig drevet forbrenningsanlegg basert på skogsflis. </a:t>
            </a:r>
          </a:p>
          <a:p>
            <a:endParaRPr lang="nb-NO" dirty="0"/>
          </a:p>
          <a:p>
            <a:r>
              <a:rPr lang="nb-NO" dirty="0"/>
              <a:t>Dialog med </a:t>
            </a:r>
            <a:r>
              <a:rPr lang="nb-NO" dirty="0" err="1"/>
              <a:t>Hexa</a:t>
            </a:r>
            <a:r>
              <a:rPr lang="nb-NO" dirty="0"/>
              <a:t> i lang tid, men man klarte ikke å komme til enighet om overtakelse eller samarbeid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8472A-FC53-4135-BC41-3C1614CF3815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00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C27A-9AF3-4FB1-8447-34D134BCB79E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0305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C27A-9AF3-4FB1-8447-34D134BCB79E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0343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C27A-9AF3-4FB1-8447-34D134BCB79E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2926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Stefan tar over og forteller hva som endres fra gammel situasjon til ny situasjon</a:t>
            </a:r>
          </a:p>
          <a:p>
            <a:endParaRPr lang="nb-NO" dirty="0"/>
          </a:p>
          <a:p>
            <a:r>
              <a:rPr lang="nb-NO" dirty="0"/>
              <a:t>Hva har man vært nødt til å gjøre, hva er gjort, hvorfor – tidligere hadde ikke anlegget den infrastruktur som var nødvendig. Det er gjort arbeid for å kartlegge situasjonen og gjøre tiltak.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C27A-9AF3-4FB1-8447-34D134BCB79E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4344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Viktig å si at anlegget er brenselsuavhengig, </a:t>
            </a:r>
            <a:r>
              <a:rPr lang="nb-NO" dirty="0" err="1"/>
              <a:t>dvs</a:t>
            </a:r>
            <a:r>
              <a:rPr lang="nb-NO" dirty="0"/>
              <a:t> kan fyres med andre brensel om rammebetingelsene endrer seg.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C27A-9AF3-4FB1-8447-34D134BCB79E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4053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C27A-9AF3-4FB1-8447-34D134BCB79E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0729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F56E2-E59A-483C-95A1-696375F50FD2}" type="datetimeFigureOut">
              <a:rPr lang="nb-NO" smtClean="0"/>
              <a:t>12.03.2018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085A-346D-436F-8802-3E6E95178BB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2163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F56E2-E59A-483C-95A1-696375F50FD2}" type="datetimeFigureOut">
              <a:rPr lang="nb-NO" smtClean="0"/>
              <a:t>12.03.2018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085A-346D-436F-8802-3E6E95178BB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0306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F56E2-E59A-483C-95A1-696375F50FD2}" type="datetimeFigureOut">
              <a:rPr lang="nb-NO" smtClean="0"/>
              <a:t>12.03.2018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085A-346D-436F-8802-3E6E95178BB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3680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F56E2-E59A-483C-95A1-696375F50FD2}" type="datetimeFigureOut">
              <a:rPr lang="nb-NO" smtClean="0"/>
              <a:t>12.03.2018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085A-346D-436F-8802-3E6E95178BB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146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F56E2-E59A-483C-95A1-696375F50FD2}" type="datetimeFigureOut">
              <a:rPr lang="nb-NO" smtClean="0"/>
              <a:t>12.03.2018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085A-346D-436F-8802-3E6E95178BB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5454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F56E2-E59A-483C-95A1-696375F50FD2}" type="datetimeFigureOut">
              <a:rPr lang="nb-NO" smtClean="0"/>
              <a:t>12.03.2018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085A-346D-436F-8802-3E6E95178BB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0934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F56E2-E59A-483C-95A1-696375F50FD2}" type="datetimeFigureOut">
              <a:rPr lang="nb-NO" smtClean="0"/>
              <a:t>12.03.2018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085A-346D-436F-8802-3E6E95178BB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8471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F56E2-E59A-483C-95A1-696375F50FD2}" type="datetimeFigureOut">
              <a:rPr lang="nb-NO" smtClean="0"/>
              <a:t>12.03.2018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085A-346D-436F-8802-3E6E95178BB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1874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F56E2-E59A-483C-95A1-696375F50FD2}" type="datetimeFigureOut">
              <a:rPr lang="nb-NO" smtClean="0"/>
              <a:t>12.03.2018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085A-346D-436F-8802-3E6E95178BB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8845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F56E2-E59A-483C-95A1-696375F50FD2}" type="datetimeFigureOut">
              <a:rPr lang="nb-NO" smtClean="0"/>
              <a:t>12.03.2018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085A-346D-436F-8802-3E6E95178BB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8746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F56E2-E59A-483C-95A1-696375F50FD2}" type="datetimeFigureOut">
              <a:rPr lang="nb-NO" smtClean="0"/>
              <a:t>12.03.2018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085A-346D-436F-8802-3E6E95178BB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1249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F56E2-E59A-483C-95A1-696375F50FD2}" type="datetimeFigureOut">
              <a:rPr lang="nb-NO" smtClean="0"/>
              <a:t>12.03.2018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7085A-346D-436F-8802-3E6E95178BB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660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427956" y="4054768"/>
            <a:ext cx="9144000" cy="1273689"/>
          </a:xfrm>
        </p:spPr>
        <p:txBody>
          <a:bodyPr>
            <a:noAutofit/>
          </a:bodyPr>
          <a:lstStyle/>
          <a:p>
            <a:r>
              <a:rPr lang="nb-NO" sz="3600" b="1" dirty="0">
                <a:latin typeface="Exo" panose="02000503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Fjernvarme i Alta</a:t>
            </a:r>
          </a:p>
          <a:p>
            <a:r>
              <a:rPr lang="nb-NO" sz="3600" b="1" dirty="0">
                <a:latin typeface="Exo" panose="02000503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12. mars 2018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A72F497-F70E-478A-950A-7DE01CCC8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914" y="217844"/>
            <a:ext cx="8835736" cy="378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9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490596"/>
            <a:ext cx="9144000" cy="847753"/>
          </a:xfrm>
        </p:spPr>
        <p:txBody>
          <a:bodyPr>
            <a:normAutofit fontScale="90000"/>
          </a:bodyPr>
          <a:lstStyle/>
          <a:p>
            <a:r>
              <a:rPr lang="nb-NO" dirty="0">
                <a:latin typeface="Exo" panose="02000503000000000000" pitchFamily="50" charset="0"/>
              </a:rPr>
              <a:t>Fjernvarmekonsesjon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18556" y="1503020"/>
            <a:ext cx="10398826" cy="4086299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Setter rammer for drift av anlegget, angir</a:t>
            </a:r>
            <a:br>
              <a:rPr lang="nb-NO" dirty="0">
                <a:latin typeface="Exo" panose="02000503000000000000" pitchFamily="50" charset="0"/>
              </a:rPr>
            </a:br>
            <a:r>
              <a:rPr lang="nb-NO" dirty="0">
                <a:latin typeface="Exo" panose="02000503000000000000" pitchFamily="50" charset="0"/>
              </a:rPr>
              <a:t>også hvor stor effekt man kan produsere</a:t>
            </a:r>
            <a:br>
              <a:rPr lang="nb-NO" dirty="0">
                <a:latin typeface="Exo" panose="02000503000000000000" pitchFamily="50" charset="0"/>
              </a:rPr>
            </a:br>
            <a:r>
              <a:rPr lang="nb-NO" dirty="0">
                <a:latin typeface="Exo" panose="02000503000000000000" pitchFamily="50" charset="0"/>
              </a:rPr>
              <a:t>og i hvilket område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Effektoppdekning: Alta Fjernvarme plikter</a:t>
            </a:r>
            <a:br>
              <a:rPr lang="nb-NO" dirty="0">
                <a:latin typeface="Exo" panose="02000503000000000000" pitchFamily="50" charset="0"/>
              </a:rPr>
            </a:br>
            <a:r>
              <a:rPr lang="nb-NO" dirty="0">
                <a:latin typeface="Exo" panose="02000503000000000000" pitchFamily="50" charset="0"/>
              </a:rPr>
              <a:t>å tilfredsstille NVEs krav til effekt-</a:t>
            </a:r>
            <a:br>
              <a:rPr lang="nb-NO" dirty="0">
                <a:latin typeface="Exo" panose="02000503000000000000" pitchFamily="50" charset="0"/>
              </a:rPr>
            </a:br>
            <a:r>
              <a:rPr lang="nb-NO" dirty="0">
                <a:latin typeface="Exo" panose="02000503000000000000" pitchFamily="50" charset="0"/>
              </a:rPr>
              <a:t>oppdekning i fjernvarmenettet, N-1 kriteriet.</a:t>
            </a:r>
            <a:br>
              <a:rPr lang="nb-NO" dirty="0">
                <a:latin typeface="Exo" panose="02000503000000000000" pitchFamily="50" charset="0"/>
              </a:rPr>
            </a:br>
            <a:r>
              <a:rPr lang="nb-NO" dirty="0">
                <a:latin typeface="Exo" panose="02000503000000000000" pitchFamily="50" charset="0"/>
              </a:rPr>
              <a:t>I dette ligger det at største produserende</a:t>
            </a:r>
            <a:br>
              <a:rPr lang="nb-NO" dirty="0">
                <a:latin typeface="Exo" panose="02000503000000000000" pitchFamily="50" charset="0"/>
              </a:rPr>
            </a:br>
            <a:r>
              <a:rPr lang="nb-NO" dirty="0">
                <a:latin typeface="Exo" panose="02000503000000000000" pitchFamily="50" charset="0"/>
              </a:rPr>
              <a:t>enhet skal kunne falle ut i høylast, uten at</a:t>
            </a:r>
            <a:br>
              <a:rPr lang="nb-NO" dirty="0">
                <a:latin typeface="Exo" panose="02000503000000000000" pitchFamily="50" charset="0"/>
              </a:rPr>
            </a:br>
            <a:r>
              <a:rPr lang="nb-NO" dirty="0">
                <a:latin typeface="Exo" panose="02000503000000000000" pitchFamily="50" charset="0"/>
              </a:rPr>
              <a:t>anlegget mister evnen til å tilfredsstille fjernvarmenettets effektbehov.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Anlegget er underlagt tilsyn fra NVE -  herunder konsesjonsvilkår, drift og vedlikehold av anlegget og beredskap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7DF41A5-355F-474B-B04A-49333CD1C2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23"/>
          <a:stretch/>
        </p:blipFill>
        <p:spPr>
          <a:xfrm>
            <a:off x="7215976" y="1590105"/>
            <a:ext cx="3123474" cy="2568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5059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490596"/>
            <a:ext cx="9144000" cy="847753"/>
          </a:xfrm>
        </p:spPr>
        <p:txBody>
          <a:bodyPr>
            <a:normAutofit fontScale="90000"/>
          </a:bodyPr>
          <a:lstStyle/>
          <a:p>
            <a:r>
              <a:rPr lang="nb-NO" dirty="0">
                <a:latin typeface="Exo" panose="02000503000000000000" pitchFamily="50" charset="0"/>
              </a:rPr>
              <a:t>Leveransesikkerhet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29392" y="1503020"/>
            <a:ext cx="10314313" cy="3920045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Enheter for varmeproduksjon: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Biokjel </a:t>
            </a:r>
            <a:r>
              <a:rPr lang="nb-NO" dirty="0" err="1">
                <a:latin typeface="Exo" panose="02000503000000000000" pitchFamily="50" charset="0"/>
              </a:rPr>
              <a:t>ca</a:t>
            </a:r>
            <a:r>
              <a:rPr lang="nb-NO" dirty="0">
                <a:latin typeface="Exo" panose="02000503000000000000" pitchFamily="50" charset="0"/>
              </a:rPr>
              <a:t> 3,5 MW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b-NO" dirty="0" err="1">
                <a:latin typeface="Exo" panose="02000503000000000000" pitchFamily="50" charset="0"/>
              </a:rPr>
              <a:t>Gasskjel</a:t>
            </a:r>
            <a:r>
              <a:rPr lang="nb-NO" dirty="0">
                <a:latin typeface="Exo" panose="02000503000000000000" pitchFamily="50" charset="0"/>
              </a:rPr>
              <a:t> </a:t>
            </a:r>
            <a:r>
              <a:rPr lang="nb-NO" dirty="0" err="1">
                <a:latin typeface="Exo" panose="02000503000000000000" pitchFamily="50" charset="0"/>
              </a:rPr>
              <a:t>ca</a:t>
            </a:r>
            <a:r>
              <a:rPr lang="nb-NO" dirty="0">
                <a:latin typeface="Exo" panose="02000503000000000000" pitchFamily="50" charset="0"/>
              </a:rPr>
              <a:t> 5,2 MW med tank for minimum 72 timers drift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Elektrokjeler 2 MW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Fjernvarmenett: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Distribusjon i fjernvarmenett har 1:1 redundans, det vil si at alle pumper og kritiske komponenter er doble og </a:t>
            </a:r>
            <a:r>
              <a:rPr lang="nb-NO" dirty="0" err="1">
                <a:latin typeface="Exo" panose="02000503000000000000" pitchFamily="50" charset="0"/>
              </a:rPr>
              <a:t>èn</a:t>
            </a:r>
            <a:r>
              <a:rPr lang="nb-NO" dirty="0">
                <a:latin typeface="Exo" panose="02000503000000000000" pitchFamily="50" charset="0"/>
              </a:rPr>
              <a:t> er tilstrekkelig for drift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Nødstrøm: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Eget nødstrømsaggregat for drift av </a:t>
            </a:r>
            <a:r>
              <a:rPr lang="nb-NO" dirty="0" err="1">
                <a:latin typeface="Exo" panose="02000503000000000000" pitchFamily="50" charset="0"/>
              </a:rPr>
              <a:t>bio</a:t>
            </a:r>
            <a:r>
              <a:rPr lang="nb-NO" dirty="0">
                <a:latin typeface="Exo" panose="02000503000000000000" pitchFamily="50" charset="0"/>
              </a:rPr>
              <a:t>- og gasskjeler samt distribusjon, gjør anlegget uavhengig av ekstern strømforsyning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b-NO" dirty="0">
              <a:latin typeface="Exo" panose="020005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90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490596"/>
            <a:ext cx="9144000" cy="847753"/>
          </a:xfrm>
        </p:spPr>
        <p:txBody>
          <a:bodyPr>
            <a:normAutofit fontScale="90000"/>
          </a:bodyPr>
          <a:lstStyle/>
          <a:p>
            <a:r>
              <a:rPr lang="nb-NO" dirty="0">
                <a:latin typeface="Exo" panose="02000503000000000000" pitchFamily="50" charset="0"/>
              </a:rPr>
              <a:t>Utslippstillatelse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42306" y="1503020"/>
            <a:ext cx="10401399" cy="3920045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Tillatelse til forbrenning av inntil 8000 tonn RT pr år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Krav til målinger og kontroll vil omfatte kontinuerlig måling av totalt støv, NOx og CO.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I tillegg skal </a:t>
            </a:r>
            <a:r>
              <a:rPr lang="nb-NO" dirty="0" err="1">
                <a:latin typeface="Exo" panose="02000503000000000000" pitchFamily="50" charset="0"/>
              </a:rPr>
              <a:t>HCl</a:t>
            </a:r>
            <a:r>
              <a:rPr lang="nb-NO" dirty="0">
                <a:latin typeface="Exo" panose="02000503000000000000" pitchFamily="50" charset="0"/>
              </a:rPr>
              <a:t>, tungmetaller og dioksiner/</a:t>
            </a:r>
            <a:r>
              <a:rPr lang="nb-NO" dirty="0" err="1">
                <a:latin typeface="Exo" panose="02000503000000000000" pitchFamily="50" charset="0"/>
              </a:rPr>
              <a:t>furaner</a:t>
            </a:r>
            <a:r>
              <a:rPr lang="nb-NO" dirty="0">
                <a:latin typeface="Exo" panose="02000503000000000000" pitchFamily="50" charset="0"/>
              </a:rPr>
              <a:t> måles to ganger første driftsår og deretter en gang per år.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Varslingssystem til naboer, samt system for avviksmeldinger fra naboer/publikum – oppfølging ovenfor Fylkesmannen og Alta kommune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Støy fra skorstein, vifter, pumper og motorer skal ligge innenfor akseptable normer i forhold til nærliggende boligbebyggelse. </a:t>
            </a:r>
          </a:p>
        </p:txBody>
      </p:sp>
    </p:spTree>
    <p:extLst>
      <p:ext uri="{BB962C8B-B14F-4D97-AF65-F5344CB8AC3E}">
        <p14:creationId xmlns:p14="http://schemas.microsoft.com/office/powerpoint/2010/main" val="1285109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490596"/>
            <a:ext cx="9144000" cy="847753"/>
          </a:xfrm>
        </p:spPr>
        <p:txBody>
          <a:bodyPr>
            <a:normAutofit fontScale="90000"/>
          </a:bodyPr>
          <a:lstStyle/>
          <a:p>
            <a:r>
              <a:rPr lang="nb-NO" dirty="0">
                <a:latin typeface="Exo" panose="02000503000000000000" pitchFamily="50" charset="0"/>
              </a:rPr>
              <a:t>Miljøgevinst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42306" y="1503020"/>
            <a:ext cx="10563153" cy="3920045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Ved å etablere en gjenvinningsløsning for returtrevirke i Alta sørger man for kraftig reduksjon i transport – årlig eksporteres over 10 000 tonn returtrevirke ut av vår region.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Avfallstrevirke er en fornybar ressurs – og med tanke på vår geografi er energigjenvinning den mest egnede form for gjenvinning.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Fornybarandelen i vår fjernvarmeproduksjonen antas å ligge på &gt;95%.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Fjernvarme er definert som en av EUs tre pilarer for å nå målet om 20 % fornybar energi og 20 % reduksjon av CO2-utslipp innen 2020.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Man reduserer behovet for å bygge ut overføringskapasitet på EL, noe som både sparer miljøet og er økonomisk gunstig for innbyggerne og næringslivet i Alta.</a:t>
            </a:r>
          </a:p>
          <a:p>
            <a:pPr algn="l"/>
            <a:endParaRPr lang="nb-NO" dirty="0">
              <a:latin typeface="Exo" panose="02000503000000000000" pitchFamily="50" charset="0"/>
            </a:endParaRPr>
          </a:p>
          <a:p>
            <a:pPr algn="l"/>
            <a:endParaRPr lang="nb-NO" dirty="0">
              <a:latin typeface="Exo" panose="020005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14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490596"/>
            <a:ext cx="9144000" cy="847753"/>
          </a:xfrm>
        </p:spPr>
        <p:txBody>
          <a:bodyPr>
            <a:normAutofit fontScale="90000"/>
          </a:bodyPr>
          <a:lstStyle/>
          <a:p>
            <a:r>
              <a:rPr lang="nb-NO" dirty="0">
                <a:latin typeface="Exo" panose="02000503000000000000" pitchFamily="50" charset="0"/>
              </a:rPr>
              <a:t>Fordeler med fjernvarme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42306" y="1503020"/>
            <a:ext cx="10563153" cy="3920045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De fleste typer bygg kan i utgangspunktet tilkobles fjernvarme – få temperaturbegrensninger gir stor fleksibilitet. Eksisterende bygg kan tilkobles og i stor grad benytte eksisterende varmesystem.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Komfortabelt – gir god varmekomfort, anleggene verken lukter eller bråker og krever også sjeldent tilsyn.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Anleggene har høy teknisk levetid, noe som gir god økonomi og er gunstig for miljøet.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For tappevann ivaretar fjernvarmens systemoppbygging god helse gjennom å forebygge bakterievekst (legionella)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b-NO" dirty="0">
              <a:latin typeface="Exo" panose="02000503000000000000" pitchFamily="50" charset="0"/>
            </a:endParaRPr>
          </a:p>
          <a:p>
            <a:pPr algn="l"/>
            <a:endParaRPr lang="nb-NO" dirty="0">
              <a:latin typeface="Exo" panose="02000503000000000000" pitchFamily="50" charset="0"/>
            </a:endParaRPr>
          </a:p>
          <a:p>
            <a:pPr algn="l"/>
            <a:endParaRPr lang="nb-NO" dirty="0">
              <a:latin typeface="Exo" panose="020005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67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2427" y="1224958"/>
            <a:ext cx="9144000" cy="847753"/>
          </a:xfrm>
        </p:spPr>
        <p:txBody>
          <a:bodyPr>
            <a:normAutofit fontScale="90000"/>
          </a:bodyPr>
          <a:lstStyle/>
          <a:p>
            <a:r>
              <a:rPr lang="nb-NO" dirty="0">
                <a:latin typeface="Exo" panose="02000503000000000000" pitchFamily="50" charset="0"/>
              </a:rPr>
              <a:t>Hvorfor er Alta spesielt godt egnet for fjernvarme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42306" y="2331009"/>
            <a:ext cx="10401399" cy="3224715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Fortetning, stor utvikling og fornying av bygningsmasse innenfor et relativt begrenset geografisk område – egner seg godt for fjernvarmeutbygging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Høy utnyttelsestid på grunn av lav årstemperatur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Logistikkmessig gunstig plassert i forhold til avfallsstrømmer</a:t>
            </a:r>
          </a:p>
          <a:p>
            <a:pPr algn="l"/>
            <a:endParaRPr lang="nb-NO" dirty="0">
              <a:latin typeface="Exo" panose="02000503000000000000" pitchFamily="50" charset="0"/>
            </a:endParaRPr>
          </a:p>
          <a:p>
            <a:pPr algn="l"/>
            <a:endParaRPr lang="nb-NO" dirty="0">
              <a:latin typeface="Exo" panose="020005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74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490596"/>
            <a:ext cx="9144000" cy="847753"/>
          </a:xfrm>
        </p:spPr>
        <p:txBody>
          <a:bodyPr>
            <a:normAutofit fontScale="90000"/>
          </a:bodyPr>
          <a:lstStyle/>
          <a:p>
            <a:r>
              <a:rPr lang="nb-NO" dirty="0">
                <a:latin typeface="Exo" panose="02000503000000000000" pitchFamily="50" charset="0"/>
              </a:rPr>
              <a:t>Eksempler kundesentraler</a:t>
            </a:r>
          </a:p>
        </p:txBody>
      </p:sp>
      <p:pic>
        <p:nvPicPr>
          <p:cNvPr id="1026" name="Picture 2" descr="Bilderesultat for alfa laval micro stc">
            <a:extLst>
              <a:ext uri="{FF2B5EF4-FFF2-40B4-BE49-F238E27FC236}">
                <a16:creationId xmlns:a16="http://schemas.microsoft.com/office/drawing/2014/main" id="{20CA8834-8CAC-433E-AA1C-035698717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81" y="1967085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edia.alfalaval.com/products/tap-water-systems/Pictures/Application_Micro_Mini_420x300.jpg">
            <a:extLst>
              <a:ext uri="{FF2B5EF4-FFF2-40B4-BE49-F238E27FC236}">
                <a16:creationId xmlns:a16="http://schemas.microsoft.com/office/drawing/2014/main" id="{917E550A-4477-4949-8B2E-B7415BA2C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02" y="1800373"/>
            <a:ext cx="4000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Undertittel 2">
            <a:extLst>
              <a:ext uri="{FF2B5EF4-FFF2-40B4-BE49-F238E27FC236}">
                <a16:creationId xmlns:a16="http://schemas.microsoft.com/office/drawing/2014/main" id="{1F76E870-C635-4E5F-8701-9D2C1F72E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46327" y="1387398"/>
            <a:ext cx="1802917" cy="412975"/>
          </a:xfrm>
        </p:spPr>
        <p:txBody>
          <a:bodyPr>
            <a:normAutofit lnSpcReduction="10000"/>
          </a:bodyPr>
          <a:lstStyle/>
          <a:p>
            <a:pPr algn="l"/>
            <a:r>
              <a:rPr lang="nb-NO" dirty="0">
                <a:latin typeface="Exo" panose="02000503000000000000" pitchFamily="50" charset="0"/>
              </a:rPr>
              <a:t>40 cm bred</a:t>
            </a:r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AFFCCE1E-9D0B-469E-ABC8-DD9512D9AE07}"/>
              </a:ext>
            </a:extLst>
          </p:cNvPr>
          <p:cNvSpPr txBox="1">
            <a:spLocks/>
          </p:cNvSpPr>
          <p:nvPr/>
        </p:nvSpPr>
        <p:spPr>
          <a:xfrm>
            <a:off x="10165616" y="3475097"/>
            <a:ext cx="1802917" cy="4129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dirty="0">
                <a:latin typeface="Exo" panose="02000503000000000000" pitchFamily="50" charset="0"/>
              </a:rPr>
              <a:t>63 cm høy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D0B08114-42AC-415B-B232-6404D12DA59D}"/>
              </a:ext>
            </a:extLst>
          </p:cNvPr>
          <p:cNvSpPr txBox="1">
            <a:spLocks/>
          </p:cNvSpPr>
          <p:nvPr/>
        </p:nvSpPr>
        <p:spPr>
          <a:xfrm>
            <a:off x="6344868" y="5454030"/>
            <a:ext cx="1802917" cy="4129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dirty="0">
                <a:latin typeface="Exo" panose="02000503000000000000" pitchFamily="50" charset="0"/>
              </a:rPr>
              <a:t>12 cm dyp</a:t>
            </a:r>
          </a:p>
        </p:txBody>
      </p:sp>
    </p:spTree>
    <p:extLst>
      <p:ext uri="{BB962C8B-B14F-4D97-AF65-F5344CB8AC3E}">
        <p14:creationId xmlns:p14="http://schemas.microsoft.com/office/powerpoint/2010/main" val="2047753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www.gebwell.fi/wp-content/uploads/2015/07/G-Power-2F-kaukolaemmoenjakokeskus-03.png">
            <a:extLst>
              <a:ext uri="{FF2B5EF4-FFF2-40B4-BE49-F238E27FC236}">
                <a16:creationId xmlns:a16="http://schemas.microsoft.com/office/drawing/2014/main" id="{2E9B14C6-6714-4A43-9E5A-4587AC531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945" y="728484"/>
            <a:ext cx="4074529" cy="540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490596"/>
            <a:ext cx="9144000" cy="847753"/>
          </a:xfrm>
        </p:spPr>
        <p:txBody>
          <a:bodyPr>
            <a:normAutofit fontScale="90000"/>
          </a:bodyPr>
          <a:lstStyle/>
          <a:p>
            <a:r>
              <a:rPr lang="nb-NO" dirty="0">
                <a:latin typeface="Exo" panose="02000503000000000000" pitchFamily="50" charset="0"/>
              </a:rPr>
              <a:t>Eksempler kundesentraler</a:t>
            </a:r>
          </a:p>
        </p:txBody>
      </p:sp>
      <p:sp>
        <p:nvSpPr>
          <p:cNvPr id="3" name="AutoShape 2" descr="https://www.gebwell.fi/wp-content/uploads/2015/07/G-Power-2F-kaukolaemmoenjakokeskus-03.png">
            <a:extLst>
              <a:ext uri="{FF2B5EF4-FFF2-40B4-BE49-F238E27FC236}">
                <a16:creationId xmlns:a16="http://schemas.microsoft.com/office/drawing/2014/main" id="{2A45989E-3064-4592-919A-3B81005B0F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98DBA270-0540-40FA-9C82-E8208136D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3955" y="1664242"/>
            <a:ext cx="5124130" cy="3807945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Kundesentraler for større bygg er meget arealeffektive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For et bygg som kjøpesenteret Amfi er fotavtrykket for kundesentralen 1,5m x 2,5 m gulvareal</a:t>
            </a:r>
          </a:p>
        </p:txBody>
      </p:sp>
    </p:spTree>
    <p:extLst>
      <p:ext uri="{BB962C8B-B14F-4D97-AF65-F5344CB8AC3E}">
        <p14:creationId xmlns:p14="http://schemas.microsoft.com/office/powerpoint/2010/main" val="339595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490596"/>
            <a:ext cx="9144000" cy="847753"/>
          </a:xfrm>
        </p:spPr>
        <p:txBody>
          <a:bodyPr>
            <a:normAutofit fontScale="90000"/>
          </a:bodyPr>
          <a:lstStyle/>
          <a:p>
            <a:r>
              <a:rPr lang="nb-NO" dirty="0">
                <a:latin typeface="Exo" panose="02000503000000000000" pitchFamily="50" charset="0"/>
              </a:rPr>
              <a:t>Måling av fjernvarme</a:t>
            </a:r>
          </a:p>
        </p:txBody>
      </p:sp>
      <p:sp>
        <p:nvSpPr>
          <p:cNvPr id="3" name="AutoShape 2" descr="https://www.gebwell.fi/wp-content/uploads/2015/07/G-Power-2F-kaukolaemmoenjakokeskus-03.png">
            <a:extLst>
              <a:ext uri="{FF2B5EF4-FFF2-40B4-BE49-F238E27FC236}">
                <a16:creationId xmlns:a16="http://schemas.microsoft.com/office/drawing/2014/main" id="{2A45989E-3064-4592-919A-3B81005B0F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98DBA270-0540-40FA-9C82-E8208136D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3955" y="1664242"/>
            <a:ext cx="5124130" cy="3807945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Fjernvarmeforbruk måles på samme måte som elforbruk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Målere med fjernavlesning og timesmålte verdier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Undermålere på hver leilighet, eventuelt fordeling etter m2</a:t>
            </a:r>
          </a:p>
        </p:txBody>
      </p:sp>
      <p:pic>
        <p:nvPicPr>
          <p:cNvPr id="3074" name="Picture 2" descr="https://www.kamstrup.com/scom/images/Multical-603-front-HC-GB-319.png?i=%7b00A6600A-E488-4756-BA5C-A524320CCCBA%7d&amp;mw=1280">
            <a:extLst>
              <a:ext uri="{FF2B5EF4-FFF2-40B4-BE49-F238E27FC236}">
                <a16:creationId xmlns:a16="http://schemas.microsoft.com/office/drawing/2014/main" id="{EA3E3F1B-5580-4BFC-94C3-E067BBD25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228" y="479146"/>
            <a:ext cx="5278331" cy="527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462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ilderesultat for saving money">
            <a:extLst>
              <a:ext uri="{FF2B5EF4-FFF2-40B4-BE49-F238E27FC236}">
                <a16:creationId xmlns:a16="http://schemas.microsoft.com/office/drawing/2014/main" id="{375AC39B-CBBB-4330-9285-82954F4AF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509" y="2116073"/>
            <a:ext cx="5708501" cy="335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490596"/>
            <a:ext cx="9144000" cy="847753"/>
          </a:xfrm>
        </p:spPr>
        <p:txBody>
          <a:bodyPr>
            <a:normAutofit fontScale="90000"/>
          </a:bodyPr>
          <a:lstStyle/>
          <a:p>
            <a:r>
              <a:rPr lang="nb-NO" dirty="0">
                <a:latin typeface="Exo" panose="02000503000000000000" pitchFamily="50" charset="0"/>
              </a:rPr>
              <a:t>Fjernvarme og økonomi</a:t>
            </a:r>
          </a:p>
        </p:txBody>
      </p:sp>
      <p:sp>
        <p:nvSpPr>
          <p:cNvPr id="3" name="AutoShape 2" descr="https://www.gebwell.fi/wp-content/uploads/2015/07/G-Power-2F-kaukolaemmoenjakokeskus-03.png">
            <a:extLst>
              <a:ext uri="{FF2B5EF4-FFF2-40B4-BE49-F238E27FC236}">
                <a16:creationId xmlns:a16="http://schemas.microsoft.com/office/drawing/2014/main" id="{2A45989E-3064-4592-919A-3B81005B0F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98DBA270-0540-40FA-9C82-E8208136D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3955" y="1664242"/>
            <a:ext cx="6318062" cy="3807945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Alle tilknytninger utløser anleggsbidrag som settes etter effektbehovet – nærhet til eksisterende nett spiller ikke inn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Fjernvarmeprisen følger pris for EL og tariff for nettleie fra Alta Kraftlag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Alle kunder gis 1 øre rabatt i forhold til elpris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Fastpris er også mulig, prisen </a:t>
            </a:r>
            <a:r>
              <a:rPr lang="nb-NO" dirty="0" err="1">
                <a:latin typeface="Exo" panose="02000503000000000000" pitchFamily="50" charset="0"/>
              </a:rPr>
              <a:t>benchmarkes</a:t>
            </a:r>
            <a:r>
              <a:rPr lang="nb-NO" dirty="0">
                <a:latin typeface="Exo" panose="02000503000000000000" pitchFamily="50" charset="0"/>
              </a:rPr>
              <a:t> mot fastpris på el i     samme periode</a:t>
            </a:r>
          </a:p>
        </p:txBody>
      </p:sp>
    </p:spTree>
    <p:extLst>
      <p:ext uri="{BB962C8B-B14F-4D97-AF65-F5344CB8AC3E}">
        <p14:creationId xmlns:p14="http://schemas.microsoft.com/office/powerpoint/2010/main" val="199684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84E3021-0F16-402D-B620-F2A516676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743" y="343658"/>
            <a:ext cx="4843041" cy="5528874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490596"/>
            <a:ext cx="9144000" cy="847753"/>
          </a:xfrm>
        </p:spPr>
        <p:txBody>
          <a:bodyPr>
            <a:normAutofit fontScale="90000"/>
          </a:bodyPr>
          <a:lstStyle/>
          <a:p>
            <a:r>
              <a:rPr lang="nb-NO" dirty="0">
                <a:latin typeface="Exo" panose="02000503000000000000" pitchFamily="50" charset="0"/>
              </a:rPr>
              <a:t>Hva er fjernvarme?</a:t>
            </a:r>
          </a:p>
        </p:txBody>
      </p:sp>
      <p:sp>
        <p:nvSpPr>
          <p:cNvPr id="10" name="Undertittel 2"/>
          <p:cNvSpPr txBox="1">
            <a:spLocks/>
          </p:cNvSpPr>
          <p:nvPr/>
        </p:nvSpPr>
        <p:spPr>
          <a:xfrm>
            <a:off x="559699" y="1836597"/>
            <a:ext cx="6120632" cy="3057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nb-NO" sz="2000" dirty="0">
                <a:latin typeface="Exo" panose="02000503000000000000" pitchFamily="50" charset="0"/>
              </a:rPr>
              <a:t>- Et fjernvarmeanlegg er som et stort sentralvarmeanlegg som forsyner en by eller flere bygg med energi til varmt tappevann og oppvarming.</a:t>
            </a:r>
          </a:p>
          <a:p>
            <a:pPr algn="l">
              <a:lnSpc>
                <a:spcPct val="110000"/>
              </a:lnSpc>
            </a:pPr>
            <a:r>
              <a:rPr lang="nb-NO" sz="2000" dirty="0">
                <a:latin typeface="Exo" panose="02000503000000000000" pitchFamily="50" charset="0"/>
              </a:rPr>
              <a:t>- De fleste fjernvarmeanlegg utnytter en ressurs eller energi som ellers ville gått til spille. </a:t>
            </a:r>
          </a:p>
          <a:p>
            <a:pPr algn="l">
              <a:lnSpc>
                <a:spcPct val="110000"/>
              </a:lnSpc>
            </a:pPr>
            <a:r>
              <a:rPr lang="nb-NO" sz="2000" dirty="0">
                <a:latin typeface="Exo" panose="02000503000000000000" pitchFamily="50" charset="0"/>
              </a:rPr>
              <a:t>- Fjernvarme er miljøvennlig, økonomisk gunstig og komfortabelt for kunden.</a:t>
            </a:r>
          </a:p>
        </p:txBody>
      </p:sp>
    </p:spTree>
    <p:extLst>
      <p:ext uri="{BB962C8B-B14F-4D97-AF65-F5344CB8AC3E}">
        <p14:creationId xmlns:p14="http://schemas.microsoft.com/office/powerpoint/2010/main" val="4093271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490596"/>
            <a:ext cx="9144000" cy="847753"/>
          </a:xfrm>
        </p:spPr>
        <p:txBody>
          <a:bodyPr>
            <a:normAutofit fontScale="90000"/>
          </a:bodyPr>
          <a:lstStyle/>
          <a:p>
            <a:r>
              <a:rPr lang="nb-NO" dirty="0">
                <a:latin typeface="Exo" panose="02000503000000000000" pitchFamily="50" charset="0"/>
              </a:rPr>
              <a:t>Fremdrift  og oppstart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42306" y="1672452"/>
            <a:ext cx="10401399" cy="3750613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Ombygging og rehabilitering av anlegget pågår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Leveranser av varme fra 2. halvår 2018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Utbygging av fjernvarmenett til Alta Omsorgssenter og UiT i løpet av 2018</a:t>
            </a:r>
          </a:p>
          <a:p>
            <a:pPr algn="l"/>
            <a:endParaRPr lang="nb-NO" dirty="0">
              <a:latin typeface="Exo" panose="020005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494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spen Nikolaisen sitt bilde.">
            <a:extLst>
              <a:ext uri="{FF2B5EF4-FFF2-40B4-BE49-F238E27FC236}">
                <a16:creationId xmlns:a16="http://schemas.microsoft.com/office/drawing/2014/main" id="{8335B627-2770-4909-A01A-F3E9ECE97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" t="22457" r="-2" b="-2"/>
          <a:stretch/>
        </p:blipFill>
        <p:spPr bwMode="auto">
          <a:xfrm>
            <a:off x="130373" y="340578"/>
            <a:ext cx="5573741" cy="574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spen Nikolaisen sitt bilde.">
            <a:extLst>
              <a:ext uri="{FF2B5EF4-FFF2-40B4-BE49-F238E27FC236}">
                <a16:creationId xmlns:a16="http://schemas.microsoft.com/office/drawing/2014/main" id="{DEF3EBEB-0FF5-4B8B-B257-9EA88D4FCA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6" r="-2" b="24619"/>
          <a:stretch/>
        </p:blipFill>
        <p:spPr bwMode="auto">
          <a:xfrm>
            <a:off x="5890160" y="3602038"/>
            <a:ext cx="5958021" cy="246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E0FA3D2E-143C-4A71-B475-E861D9F3B4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438"/>
          <a:stretch/>
        </p:blipFill>
        <p:spPr>
          <a:xfrm>
            <a:off x="5890160" y="340578"/>
            <a:ext cx="5958021" cy="316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98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C1886888-4D33-46BE-85A6-02CA75CFB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78564" y="980117"/>
            <a:ext cx="4794739" cy="3596054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D4719652-8994-41EF-BC2B-93B95B804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67" y="380774"/>
            <a:ext cx="7247387" cy="481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19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AA72F497-F70E-478A-950A-7DE01CCC8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132" y="1469450"/>
            <a:ext cx="8835736" cy="378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04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490596"/>
            <a:ext cx="9144000" cy="1696013"/>
          </a:xfrm>
        </p:spPr>
        <p:txBody>
          <a:bodyPr>
            <a:normAutofit fontScale="90000"/>
          </a:bodyPr>
          <a:lstStyle/>
          <a:p>
            <a:r>
              <a:rPr lang="nb-NO" dirty="0">
                <a:latin typeface="Exo" panose="02000503000000000000" pitchFamily="50" charset="0"/>
              </a:rPr>
              <a:t>Fjernvarme i Alta – en</a:t>
            </a:r>
            <a:br>
              <a:rPr lang="nb-NO" dirty="0">
                <a:latin typeface="Exo" panose="02000503000000000000" pitchFamily="50" charset="0"/>
              </a:rPr>
            </a:br>
            <a:r>
              <a:rPr lang="nb-NO" dirty="0">
                <a:latin typeface="Exo" panose="02000503000000000000" pitchFamily="50" charset="0"/>
              </a:rPr>
              <a:t>pest og en plage?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7471AEA3-BC9E-4E0F-B73B-40DDCC490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964" y="59551"/>
            <a:ext cx="5560238" cy="4800682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7011A049-89E5-4109-AD7D-5175B832A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5457"/>
            <a:ext cx="5711385" cy="5426765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2DFEB3DE-2A83-4FB6-9C8C-BD4706FBF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70" y="490596"/>
            <a:ext cx="6688704" cy="6440557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22CC512E-9C72-40F3-83B1-0A852453C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1718" y="306509"/>
            <a:ext cx="7043588" cy="6367404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B4E80687-2932-4EDD-9D55-6410D74D6D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201" y="490596"/>
            <a:ext cx="6580946" cy="620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2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490596"/>
            <a:ext cx="9144000" cy="847753"/>
          </a:xfrm>
        </p:spPr>
        <p:txBody>
          <a:bodyPr>
            <a:normAutofit fontScale="90000"/>
          </a:bodyPr>
          <a:lstStyle/>
          <a:p>
            <a:r>
              <a:rPr lang="nb-NO" dirty="0">
                <a:latin typeface="Exo" panose="02000503000000000000" pitchFamily="50" charset="0"/>
              </a:rPr>
              <a:t>Fjernvarme i Alta anno 2018</a:t>
            </a:r>
          </a:p>
        </p:txBody>
      </p:sp>
      <p:sp>
        <p:nvSpPr>
          <p:cNvPr id="10" name="Undertittel 2"/>
          <p:cNvSpPr txBox="1">
            <a:spLocks/>
          </p:cNvSpPr>
          <p:nvPr/>
        </p:nvSpPr>
        <p:spPr>
          <a:xfrm>
            <a:off x="550224" y="1519161"/>
            <a:ext cx="6528064" cy="40051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nb-NO" i="1" dirty="0">
                <a:latin typeface="Exo" panose="02000503000000000000" pitchFamily="50" charset="0"/>
              </a:rPr>
              <a:t>Fra varmesentral til energigjenvinningsanlegg</a:t>
            </a:r>
          </a:p>
          <a:p>
            <a:pPr algn="l">
              <a:lnSpc>
                <a:spcPct val="110000"/>
              </a:lnSpc>
            </a:pPr>
            <a:r>
              <a:rPr lang="nb-NO" sz="2000" dirty="0">
                <a:latin typeface="Exo" panose="02000503000000000000" pitchFamily="50" charset="0"/>
              </a:rPr>
              <a:t>Forbrenning av returtrevirke i Alta betyr:</a:t>
            </a:r>
          </a:p>
          <a:p>
            <a:pPr marL="342900" indent="-342900" algn="l">
              <a:lnSpc>
                <a:spcPct val="110000"/>
              </a:lnSpc>
              <a:buFontTx/>
              <a:buChar char="-"/>
            </a:pPr>
            <a:r>
              <a:rPr lang="nb-NO" sz="2000" dirty="0">
                <a:latin typeface="Exo" panose="02000503000000000000" pitchFamily="50" charset="0"/>
              </a:rPr>
              <a:t>At man tar ansvar for behandlingen av avfall i egen region</a:t>
            </a:r>
            <a:r>
              <a:rPr lang="nb-NO" i="1" dirty="0">
                <a:latin typeface="Exo" panose="02000503000000000000" pitchFamily="50" charset="0"/>
              </a:rPr>
              <a:t>.</a:t>
            </a:r>
          </a:p>
          <a:p>
            <a:pPr marL="342900" indent="-342900" algn="l">
              <a:lnSpc>
                <a:spcPct val="110000"/>
              </a:lnSpc>
              <a:buFontTx/>
              <a:buChar char="-"/>
            </a:pPr>
            <a:r>
              <a:rPr lang="nb-NO" sz="2000" dirty="0">
                <a:latin typeface="Exo" panose="02000503000000000000" pitchFamily="50" charset="0"/>
              </a:rPr>
              <a:t>At man sørger man for kortreist, miljøvennlig fjernvarme til kunder i Alta sentrum</a:t>
            </a:r>
          </a:p>
          <a:p>
            <a:pPr marL="342900" indent="-342900" algn="l">
              <a:lnSpc>
                <a:spcPct val="110000"/>
              </a:lnSpc>
              <a:buFontTx/>
              <a:buChar char="-"/>
            </a:pPr>
            <a:r>
              <a:rPr lang="nb-NO" sz="2000" dirty="0">
                <a:latin typeface="Exo" panose="02000503000000000000" pitchFamily="50" charset="0"/>
              </a:rPr>
              <a:t>Skal være en ressurs og ikke en belastning for byen, naboer, utbyggere eller kommunen</a:t>
            </a:r>
          </a:p>
          <a:p>
            <a:pPr marL="342900" indent="-342900" algn="l">
              <a:lnSpc>
                <a:spcPct val="110000"/>
              </a:lnSpc>
              <a:buFontTx/>
              <a:buChar char="-"/>
            </a:pPr>
            <a:r>
              <a:rPr lang="nb-NO" sz="2000" dirty="0">
                <a:latin typeface="Exo" panose="02000503000000000000" pitchFamily="50" charset="0"/>
              </a:rPr>
              <a:t>Utnytter ressursene til lokal verdiskapning, samtidig som man reduserer den totale miljøbelastningen gjennom redusert transport</a:t>
            </a:r>
          </a:p>
          <a:p>
            <a:pPr marL="342900" indent="-342900" algn="l">
              <a:lnSpc>
                <a:spcPct val="110000"/>
              </a:lnSpc>
              <a:buFontTx/>
              <a:buChar char="-"/>
            </a:pPr>
            <a:endParaRPr lang="nb-NO" sz="2000" dirty="0">
              <a:latin typeface="Exo" panose="02000503000000000000" pitchFamily="50" charset="0"/>
            </a:endParaRPr>
          </a:p>
          <a:p>
            <a:pPr marL="342900" indent="-342900" algn="l">
              <a:lnSpc>
                <a:spcPct val="110000"/>
              </a:lnSpc>
              <a:buFontTx/>
              <a:buChar char="-"/>
            </a:pPr>
            <a:endParaRPr lang="nb-NO" dirty="0">
              <a:latin typeface="Exo" panose="02000503000000000000" pitchFamily="50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C6B7FEB-C3F9-4163-A252-5D17EF5D6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288" y="1576026"/>
            <a:ext cx="4790650" cy="319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03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490596"/>
            <a:ext cx="9144000" cy="847753"/>
          </a:xfrm>
        </p:spPr>
        <p:txBody>
          <a:bodyPr>
            <a:normAutofit fontScale="90000"/>
          </a:bodyPr>
          <a:lstStyle/>
          <a:p>
            <a:r>
              <a:rPr lang="nb-NO" dirty="0">
                <a:latin typeface="Exo" panose="02000503000000000000" pitchFamily="50" charset="0"/>
              </a:rPr>
              <a:t>Eierne</a:t>
            </a:r>
          </a:p>
        </p:txBody>
      </p:sp>
      <p:sp>
        <p:nvSpPr>
          <p:cNvPr id="10" name="Undertittel 2"/>
          <p:cNvSpPr txBox="1">
            <a:spLocks/>
          </p:cNvSpPr>
          <p:nvPr/>
        </p:nvSpPr>
        <p:spPr>
          <a:xfrm>
            <a:off x="506682" y="1637607"/>
            <a:ext cx="6571606" cy="36201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nb-NO" i="1" dirty="0">
                <a:latin typeface="Exo" panose="02000503000000000000" pitchFamily="50" charset="0"/>
              </a:rPr>
              <a:t>Remiks – eies av kommunene Tromsø og Karlsøy. </a:t>
            </a:r>
          </a:p>
          <a:p>
            <a:pPr algn="l">
              <a:lnSpc>
                <a:spcPct val="110000"/>
              </a:lnSpc>
            </a:pPr>
            <a:r>
              <a:rPr lang="nb-NO" i="1" dirty="0" err="1">
                <a:latin typeface="Exo" panose="02000503000000000000" pitchFamily="50" charset="0"/>
              </a:rPr>
              <a:t>Vefas</a:t>
            </a:r>
            <a:r>
              <a:rPr lang="nb-NO" i="1" dirty="0">
                <a:latin typeface="Exo" panose="02000503000000000000" pitchFamily="50" charset="0"/>
              </a:rPr>
              <a:t> – eies av kommunene Alta, Kautokeino, Loppa og Hasvik.</a:t>
            </a:r>
          </a:p>
          <a:p>
            <a:pPr algn="l">
              <a:lnSpc>
                <a:spcPct val="110000"/>
              </a:lnSpc>
            </a:pPr>
            <a:r>
              <a:rPr lang="nb-NO" i="1" dirty="0">
                <a:latin typeface="Exo" panose="02000503000000000000" pitchFamily="50" charset="0"/>
              </a:rPr>
              <a:t>Avfallsservice – eies av kommunene Kvænangen, Kåfjord, Lyngen, Skjervøy, Nordreisa og Storfjord.</a:t>
            </a:r>
          </a:p>
          <a:p>
            <a:pPr algn="l">
              <a:lnSpc>
                <a:spcPct val="110000"/>
              </a:lnSpc>
            </a:pPr>
            <a:r>
              <a:rPr lang="nb-NO" i="1" dirty="0">
                <a:latin typeface="Exo" panose="02000503000000000000" pitchFamily="50" charset="0"/>
              </a:rPr>
              <a:t>Finnmark Miljøtjeneste – eies av kommunene Måsøy, Nordkapp, Porsanger, Karasjok, Lebesby og Gamvik.</a:t>
            </a:r>
            <a:endParaRPr lang="nb-NO" dirty="0">
              <a:latin typeface="Exo" panose="02000503000000000000" pitchFamily="50" charset="0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421" y="4272414"/>
            <a:ext cx="3062305" cy="1196407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6421" y="3248951"/>
            <a:ext cx="3062305" cy="940664"/>
          </a:xfrm>
          <a:prstGeom prst="rect">
            <a:avLst/>
          </a:prstGeom>
        </p:spPr>
      </p:pic>
      <p:pic>
        <p:nvPicPr>
          <p:cNvPr id="2050" name="Picture 2" descr="http://www.vefas.no/media/bilder/20%20ars%20jubileum%20log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9" t="9281" r="4762" b="21881"/>
          <a:stretch/>
        </p:blipFill>
        <p:spPr bwMode="auto">
          <a:xfrm>
            <a:off x="7976422" y="1968298"/>
            <a:ext cx="3037151" cy="103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6423" y="941621"/>
            <a:ext cx="3037151" cy="111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12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490596"/>
            <a:ext cx="9144000" cy="847753"/>
          </a:xfrm>
        </p:spPr>
        <p:txBody>
          <a:bodyPr>
            <a:normAutofit fontScale="90000"/>
          </a:bodyPr>
          <a:lstStyle/>
          <a:p>
            <a:r>
              <a:rPr lang="nb-NO" dirty="0">
                <a:latin typeface="Exo" panose="02000503000000000000" pitchFamily="50" charset="0"/>
              </a:rPr>
              <a:t>Tidligere forretningsmodell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30432" y="1637607"/>
            <a:ext cx="6402384" cy="3620193"/>
          </a:xfrm>
        </p:spPr>
        <p:txBody>
          <a:bodyPr>
            <a:normAutofit/>
          </a:bodyPr>
          <a:lstStyle/>
          <a:p>
            <a:pPr algn="l">
              <a:lnSpc>
                <a:spcPct val="110000"/>
              </a:lnSpc>
            </a:pPr>
            <a:r>
              <a:rPr lang="nb-NO" dirty="0">
                <a:latin typeface="Exo" panose="02000503000000000000" pitchFamily="50" charset="0"/>
              </a:rPr>
              <a:t>Kjøp av skogsflis og rent trevirke og brenne etter effektbehov.</a:t>
            </a:r>
          </a:p>
          <a:p>
            <a:pPr algn="l">
              <a:lnSpc>
                <a:spcPct val="110000"/>
              </a:lnSpc>
            </a:pPr>
            <a:r>
              <a:rPr lang="nb-NO" dirty="0">
                <a:latin typeface="Exo" panose="02000503000000000000" pitchFamily="50" charset="0"/>
              </a:rPr>
              <a:t>Hvorfor var ikke dette bærekraftig?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Dyre råvarer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Lave strømpriser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Varierende effektbehov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b-NO" dirty="0">
                <a:latin typeface="Exo" panose="02000503000000000000" pitchFamily="50" charset="0"/>
              </a:rPr>
              <a:t>Dårlig forbrenning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205" y="1338349"/>
            <a:ext cx="3999323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41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490596"/>
            <a:ext cx="9144000" cy="847753"/>
          </a:xfrm>
        </p:spPr>
        <p:txBody>
          <a:bodyPr>
            <a:normAutofit fontScale="90000"/>
          </a:bodyPr>
          <a:lstStyle/>
          <a:p>
            <a:r>
              <a:rPr lang="nb-NO" dirty="0">
                <a:latin typeface="Exo" panose="02000503000000000000" pitchFamily="50" charset="0"/>
              </a:rPr>
              <a:t>Ny forretningsmodell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73974" y="1637607"/>
            <a:ext cx="6608222" cy="3620193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nb-NO" sz="2000" dirty="0">
                <a:latin typeface="Exo" panose="02000503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Mottak av returtrevirke og brenne på høy kapasitet året rundt. Justere effektbehov ved å vifte av overskuddsvarme.</a:t>
            </a:r>
          </a:p>
          <a:p>
            <a:pPr algn="l">
              <a:lnSpc>
                <a:spcPct val="120000"/>
              </a:lnSpc>
            </a:pPr>
            <a:r>
              <a:rPr lang="nb-NO" sz="2000" dirty="0">
                <a:latin typeface="Exo" panose="02000503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Hvorfor er dette bærekraftig?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latin typeface="Exo" panose="02000503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God tilgang på råvarer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latin typeface="Exo" panose="02000503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Ikke avhengig av høy strømpris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latin typeface="Exo" panose="02000503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Justerbart effektuttak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latin typeface="Exo" panose="02000503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God forbrenning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F719EA1-FF36-4D20-A01D-13F66340F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447" y="1637607"/>
            <a:ext cx="379095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490596"/>
            <a:ext cx="9144000" cy="847753"/>
          </a:xfrm>
        </p:spPr>
        <p:txBody>
          <a:bodyPr>
            <a:normAutofit fontScale="90000"/>
          </a:bodyPr>
          <a:lstStyle/>
          <a:p>
            <a:r>
              <a:rPr lang="nb-NO" dirty="0">
                <a:latin typeface="Exo" panose="02000503000000000000" pitchFamily="50" charset="0"/>
              </a:rPr>
              <a:t>Tilgang til brensel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01683" y="1637607"/>
            <a:ext cx="6580513" cy="3620193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nb-NO" sz="2000" dirty="0">
                <a:latin typeface="Exo" panose="02000503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Returtrevirke er avfallstrevirke, for eksempel fra rivingsprosjekter, som har inntil 2% forurensning. Dette kvernes og foredles før det brennes i et energigjenvinningsanlegg.</a:t>
            </a:r>
          </a:p>
          <a:p>
            <a:pPr algn="l">
              <a:lnSpc>
                <a:spcPct val="120000"/>
              </a:lnSpc>
            </a:pPr>
            <a:r>
              <a:rPr lang="nb-NO" sz="2000" dirty="0">
                <a:latin typeface="Exo" panose="02000503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Anlegget har en teoretisk kapasitet på inntil 8000 tonn pr år.</a:t>
            </a:r>
          </a:p>
          <a:p>
            <a:pPr algn="l">
              <a:lnSpc>
                <a:spcPct val="120000"/>
              </a:lnSpc>
            </a:pPr>
            <a:r>
              <a:rPr lang="nb-NO" sz="2000" dirty="0">
                <a:latin typeface="Exo" panose="02000503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Eierne av Alta Fjernvarme mottar og foredler i dag mer enn 8000 tonn returtrevirke, og tilgangen til brensel er sikret i lang tid.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60" y="1637607"/>
            <a:ext cx="4247320" cy="322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44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490596"/>
            <a:ext cx="9144000" cy="847753"/>
          </a:xfrm>
        </p:spPr>
        <p:txBody>
          <a:bodyPr>
            <a:normAutofit fontScale="90000"/>
          </a:bodyPr>
          <a:lstStyle/>
          <a:p>
            <a:r>
              <a:rPr lang="nb-NO" dirty="0">
                <a:latin typeface="Exo" panose="02000503000000000000" pitchFamily="50" charset="0"/>
              </a:rPr>
              <a:t>Fjernvarmenettet i Alta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63824D4-05DA-40DC-8D1B-53DFF17B9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040" y="0"/>
            <a:ext cx="8770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64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2092</TotalTime>
  <Words>1021</Words>
  <Application>Microsoft Office PowerPoint</Application>
  <PresentationFormat>Widescreen</PresentationFormat>
  <Paragraphs>131</Paragraphs>
  <Slides>23</Slides>
  <Notes>23</Notes>
  <HiddenSlides>1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23</vt:i4>
      </vt:variant>
    </vt:vector>
  </HeadingPairs>
  <TitlesOfParts>
    <vt:vector size="29" baseType="lpstr">
      <vt:lpstr>Lato</vt:lpstr>
      <vt:lpstr>Calibri Light</vt:lpstr>
      <vt:lpstr>Arial</vt:lpstr>
      <vt:lpstr>Calibri</vt:lpstr>
      <vt:lpstr>Exo</vt:lpstr>
      <vt:lpstr>Office-tema</vt:lpstr>
      <vt:lpstr>PowerPoint-presentasjon</vt:lpstr>
      <vt:lpstr>Hva er fjernvarme?</vt:lpstr>
      <vt:lpstr>Fjernvarme i Alta – en pest og en plage?</vt:lpstr>
      <vt:lpstr>Fjernvarme i Alta anno 2018</vt:lpstr>
      <vt:lpstr>Eierne</vt:lpstr>
      <vt:lpstr>Tidligere forretningsmodell</vt:lpstr>
      <vt:lpstr>Ny forretningsmodell</vt:lpstr>
      <vt:lpstr>Tilgang til brensel</vt:lpstr>
      <vt:lpstr>Fjernvarmenettet i Alta</vt:lpstr>
      <vt:lpstr>Fjernvarmekonsesjon</vt:lpstr>
      <vt:lpstr>Leveransesikkerhet</vt:lpstr>
      <vt:lpstr>Utslippstillatelse</vt:lpstr>
      <vt:lpstr>Miljøgevinst</vt:lpstr>
      <vt:lpstr>Fordeler med fjernvarme</vt:lpstr>
      <vt:lpstr>Hvorfor er Alta spesielt godt egnet for fjernvarme</vt:lpstr>
      <vt:lpstr>Eksempler kundesentraler</vt:lpstr>
      <vt:lpstr>Eksempler kundesentraler</vt:lpstr>
      <vt:lpstr>Måling av fjernvarme</vt:lpstr>
      <vt:lpstr>Fjernvarme og økonomi</vt:lpstr>
      <vt:lpstr>Fremdrift  og oppstart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Øivind Østbø</dc:creator>
  <cp:lastModifiedBy>Øivind Østbø</cp:lastModifiedBy>
  <cp:revision>63</cp:revision>
  <cp:lastPrinted>2018-03-10T12:37:39Z</cp:lastPrinted>
  <dcterms:created xsi:type="dcterms:W3CDTF">2017-02-23T21:42:43Z</dcterms:created>
  <dcterms:modified xsi:type="dcterms:W3CDTF">2018-03-12T09:42:46Z</dcterms:modified>
</cp:coreProperties>
</file>