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68" r:id="rId4"/>
    <p:sldId id="264" r:id="rId5"/>
    <p:sldId id="265" r:id="rId6"/>
    <p:sldId id="267" r:id="rId7"/>
    <p:sldId id="269" r:id="rId8"/>
    <p:sldId id="273" r:id="rId9"/>
    <p:sldId id="274" r:id="rId10"/>
    <p:sldId id="270" r:id="rId11"/>
    <p:sldId id="262" r:id="rId12"/>
    <p:sldId id="272" r:id="rId13"/>
    <p:sldId id="271" r:id="rId14"/>
    <p:sldId id="276" r:id="rId15"/>
    <p:sldId id="278" r:id="rId16"/>
    <p:sldId id="277" r:id="rId17"/>
    <p:sldId id="275" r:id="rId18"/>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06" d="100"/>
          <a:sy n="206" d="100"/>
        </p:scale>
        <p:origin x="-720" y="-7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01BDC-DE70-4200-8C94-D13D84DDC52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b-NO"/>
        </a:p>
      </dgm:t>
    </dgm:pt>
    <dgm:pt modelId="{4910120E-183B-465B-B96C-DBDAED8968BA}">
      <dgm:prSet phldrT="[Tekst]" custT="1"/>
      <dgm:spPr>
        <a:xfrm>
          <a:off x="0" y="0"/>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400" b="1" dirty="0" smtClean="0">
              <a:solidFill>
                <a:schemeClr val="tx1"/>
              </a:solidFill>
              <a:latin typeface="Arial"/>
              <a:ea typeface="+mn-ea"/>
              <a:cs typeface="Arial"/>
            </a:rPr>
            <a:t>1. </a:t>
          </a:r>
          <a:r>
            <a:rPr lang="nb-NO" sz="1200" b="1" dirty="0" smtClean="0">
              <a:solidFill>
                <a:schemeClr val="tx1"/>
              </a:solidFill>
              <a:latin typeface="Arial"/>
              <a:ea typeface="+mn-ea"/>
              <a:cs typeface="Arial"/>
            </a:rPr>
            <a:t>Utleieboliger for barnefamilier </a:t>
          </a:r>
        </a:p>
      </dgm:t>
    </dgm:pt>
    <dgm:pt modelId="{735498BB-033B-449C-B578-142CB0D8F4AB}" type="parTrans" cxnId="{D6D52608-B1E9-460F-AFC3-E219C3BEA329}">
      <dgm:prSet/>
      <dgm:spPr/>
      <dgm:t>
        <a:bodyPr/>
        <a:lstStyle/>
        <a:p>
          <a:endParaRPr lang="nb-NO"/>
        </a:p>
      </dgm:t>
    </dgm:pt>
    <dgm:pt modelId="{BED6210C-A070-4E72-AED6-4A7739DA6F63}" type="sibTrans" cxnId="{D6D52608-B1E9-460F-AFC3-E219C3BEA329}">
      <dgm:prSet/>
      <dgm:spPr/>
      <dgm:t>
        <a:bodyPr/>
        <a:lstStyle/>
        <a:p>
          <a:endParaRPr lang="nb-NO"/>
        </a:p>
      </dgm:t>
    </dgm:pt>
    <dgm:pt modelId="{14FFF743-DBA4-40B3-B9A9-FA51E44B23DD}">
      <dgm:prSet phldrT="[Tekst]" custT="1"/>
      <dgm:spPr>
        <a:xfrm>
          <a:off x="0" y="0"/>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dirty="0" smtClean="0">
              <a:solidFill>
                <a:schemeClr val="tx1"/>
              </a:solidFill>
              <a:latin typeface="Arial"/>
              <a:ea typeface="+mn-ea"/>
              <a:cs typeface="Arial"/>
            </a:rPr>
            <a:t>God kvalitet og i et trygt bomiljø</a:t>
          </a:r>
          <a:endParaRPr lang="nb-NO" sz="1200" dirty="0">
            <a:solidFill>
              <a:schemeClr val="tx1"/>
            </a:solidFill>
            <a:latin typeface="Arial"/>
            <a:ea typeface="+mn-ea"/>
            <a:cs typeface="Arial"/>
          </a:endParaRPr>
        </a:p>
      </dgm:t>
    </dgm:pt>
    <dgm:pt modelId="{EEF8FA6C-4863-4891-8800-112E377CE2C4}" type="parTrans" cxnId="{D58FD611-76D5-4543-9943-C2742BC4BBCD}">
      <dgm:prSet/>
      <dgm:spPr/>
      <dgm:t>
        <a:bodyPr/>
        <a:lstStyle/>
        <a:p>
          <a:endParaRPr lang="nb-NO"/>
        </a:p>
      </dgm:t>
    </dgm:pt>
    <dgm:pt modelId="{D8C56BE9-90AE-4510-B921-A18DE2564F70}" type="sibTrans" cxnId="{D58FD611-76D5-4543-9943-C2742BC4BBCD}">
      <dgm:prSet/>
      <dgm:spPr/>
      <dgm:t>
        <a:bodyPr/>
        <a:lstStyle/>
        <a:p>
          <a:endParaRPr lang="nb-NO"/>
        </a:p>
      </dgm:t>
    </dgm:pt>
    <dgm:pt modelId="{40791739-B90B-4346-88C2-21C33AE35224}">
      <dgm:prSet phldrT="[Tekst]" custT="1"/>
      <dgm:spPr>
        <a:xfrm>
          <a:off x="0" y="102093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b="1" dirty="0" smtClean="0">
              <a:solidFill>
                <a:schemeClr val="tx1"/>
              </a:solidFill>
              <a:latin typeface="Arial"/>
              <a:ea typeface="+mn-ea"/>
              <a:cs typeface="Arial"/>
            </a:rPr>
            <a:t>2. Midlertidig botilbud </a:t>
          </a:r>
          <a:endParaRPr lang="nb-NO" sz="1200" dirty="0">
            <a:solidFill>
              <a:schemeClr val="tx1"/>
            </a:solidFill>
            <a:latin typeface="Arial"/>
            <a:ea typeface="+mn-ea"/>
            <a:cs typeface="Arial"/>
          </a:endParaRPr>
        </a:p>
      </dgm:t>
    </dgm:pt>
    <dgm:pt modelId="{C8BC2650-DF26-4C41-B542-905EBA7A5D9E}" type="parTrans" cxnId="{A36CCB84-8113-48CD-A2D4-38EAE972FBF0}">
      <dgm:prSet/>
      <dgm:spPr/>
      <dgm:t>
        <a:bodyPr/>
        <a:lstStyle/>
        <a:p>
          <a:endParaRPr lang="nb-NO"/>
        </a:p>
      </dgm:t>
    </dgm:pt>
    <dgm:pt modelId="{FA6600E0-E8F6-4D1E-9E3F-56EC0FCCD2BA}" type="sibTrans" cxnId="{A36CCB84-8113-48CD-A2D4-38EAE972FBF0}">
      <dgm:prSet/>
      <dgm:spPr/>
      <dgm:t>
        <a:bodyPr/>
        <a:lstStyle/>
        <a:p>
          <a:endParaRPr lang="nb-NO"/>
        </a:p>
      </dgm:t>
    </dgm:pt>
    <dgm:pt modelId="{993349F2-FA03-47E2-A556-5E4F53BFF6EB}">
      <dgm:prSet phldrT="[Tekst]" custT="1"/>
      <dgm:spPr>
        <a:xfrm>
          <a:off x="0" y="102093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dirty="0" smtClean="0">
              <a:solidFill>
                <a:schemeClr val="tx1"/>
              </a:solidFill>
              <a:latin typeface="Arial"/>
              <a:ea typeface="+mn-ea"/>
              <a:cs typeface="Arial"/>
            </a:rPr>
            <a:t>Unntaksvis </a:t>
          </a:r>
          <a:endParaRPr lang="nb-NO" sz="1200" dirty="0">
            <a:solidFill>
              <a:schemeClr val="tx1"/>
            </a:solidFill>
            <a:latin typeface="Arial"/>
            <a:ea typeface="+mn-ea"/>
            <a:cs typeface="Arial"/>
          </a:endParaRPr>
        </a:p>
      </dgm:t>
    </dgm:pt>
    <dgm:pt modelId="{FA4C25B2-5E39-4972-9AF0-0F15AE915A9F}" type="parTrans" cxnId="{F1C68AAB-4E95-4978-B53E-520BDE8F32F0}">
      <dgm:prSet/>
      <dgm:spPr/>
      <dgm:t>
        <a:bodyPr/>
        <a:lstStyle/>
        <a:p>
          <a:endParaRPr lang="nb-NO"/>
        </a:p>
      </dgm:t>
    </dgm:pt>
    <dgm:pt modelId="{D26DBDCE-A9FA-4135-AE36-8E3277E81F2C}" type="sibTrans" cxnId="{F1C68AAB-4E95-4978-B53E-520BDE8F32F0}">
      <dgm:prSet/>
      <dgm:spPr/>
      <dgm:t>
        <a:bodyPr/>
        <a:lstStyle/>
        <a:p>
          <a:endParaRPr lang="nb-NO"/>
        </a:p>
      </dgm:t>
    </dgm:pt>
    <dgm:pt modelId="{9914DC63-FFA0-42F8-8EF1-F27FAB01FF89}">
      <dgm:prSet phldrT="[Tekst]" custT="1"/>
      <dgm:spPr>
        <a:xfrm>
          <a:off x="0" y="204187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b="1" dirty="0" smtClean="0">
              <a:solidFill>
                <a:schemeClr val="tx1"/>
              </a:solidFill>
              <a:latin typeface="Arial"/>
              <a:ea typeface="+mn-ea"/>
              <a:cs typeface="Arial"/>
            </a:rPr>
            <a:t>3. Bostedsløshet </a:t>
          </a:r>
          <a:endParaRPr lang="nb-NO" sz="1200" dirty="0">
            <a:solidFill>
              <a:schemeClr val="tx1"/>
            </a:solidFill>
            <a:latin typeface="Arial"/>
            <a:ea typeface="+mn-ea"/>
            <a:cs typeface="Arial"/>
          </a:endParaRPr>
        </a:p>
      </dgm:t>
    </dgm:pt>
    <dgm:pt modelId="{FDBE81AD-27D2-43CE-A276-396E80E882DA}" type="parTrans" cxnId="{BCEBF02D-F20D-4ADE-B3FF-F1FA41F86F8A}">
      <dgm:prSet/>
      <dgm:spPr/>
      <dgm:t>
        <a:bodyPr/>
        <a:lstStyle/>
        <a:p>
          <a:endParaRPr lang="nb-NO"/>
        </a:p>
      </dgm:t>
    </dgm:pt>
    <dgm:pt modelId="{BB03FC7B-2661-4A64-B61D-BEAA74599BB7}" type="sibTrans" cxnId="{BCEBF02D-F20D-4ADE-B3FF-F1FA41F86F8A}">
      <dgm:prSet/>
      <dgm:spPr/>
      <dgm:t>
        <a:bodyPr/>
        <a:lstStyle/>
        <a:p>
          <a:endParaRPr lang="nb-NO"/>
        </a:p>
      </dgm:t>
    </dgm:pt>
    <dgm:pt modelId="{CA543C1D-65D0-44C2-836E-577B5CBE286A}">
      <dgm:prSet phldrT="[Tekst]" custT="1"/>
      <dgm:spPr>
        <a:xfrm>
          <a:off x="0" y="204187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dirty="0" smtClean="0">
              <a:solidFill>
                <a:schemeClr val="tx1"/>
              </a:solidFill>
              <a:latin typeface="Arial"/>
              <a:ea typeface="+mn-ea"/>
              <a:cs typeface="Arial"/>
            </a:rPr>
            <a:t>Skal forebygges</a:t>
          </a:r>
          <a:endParaRPr lang="nb-NO" sz="1200" dirty="0">
            <a:solidFill>
              <a:schemeClr val="tx1"/>
            </a:solidFill>
            <a:latin typeface="Arial"/>
            <a:ea typeface="+mn-ea"/>
            <a:cs typeface="Arial"/>
          </a:endParaRPr>
        </a:p>
      </dgm:t>
    </dgm:pt>
    <dgm:pt modelId="{83B3C116-ACFF-4690-99ED-053881FD6517}" type="parTrans" cxnId="{E167CD12-FAB3-46A2-84E4-BD2AAAED422C}">
      <dgm:prSet/>
      <dgm:spPr/>
      <dgm:t>
        <a:bodyPr/>
        <a:lstStyle/>
        <a:p>
          <a:endParaRPr lang="nb-NO"/>
        </a:p>
      </dgm:t>
    </dgm:pt>
    <dgm:pt modelId="{4AE7221E-376F-4072-BFF9-02BB89D77903}" type="sibTrans" cxnId="{E167CD12-FAB3-46A2-84E4-BD2AAAED422C}">
      <dgm:prSet/>
      <dgm:spPr/>
      <dgm:t>
        <a:bodyPr/>
        <a:lstStyle/>
        <a:p>
          <a:endParaRPr lang="nb-NO"/>
        </a:p>
      </dgm:t>
    </dgm:pt>
    <dgm:pt modelId="{552FF714-DD96-4510-A846-EFDC6350919F}">
      <dgm:prSet phldrT="[Tekst]" custT="1"/>
      <dgm:spPr>
        <a:xfrm>
          <a:off x="0" y="204187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dirty="0" smtClean="0">
              <a:solidFill>
                <a:schemeClr val="tx1"/>
              </a:solidFill>
              <a:latin typeface="Arial"/>
              <a:ea typeface="+mn-ea"/>
              <a:cs typeface="Arial"/>
            </a:rPr>
            <a:t>Skal reduseres</a:t>
          </a:r>
          <a:endParaRPr lang="nb-NO" sz="1200" dirty="0">
            <a:solidFill>
              <a:schemeClr val="tx1"/>
            </a:solidFill>
            <a:latin typeface="Arial"/>
            <a:ea typeface="+mn-ea"/>
            <a:cs typeface="Arial"/>
          </a:endParaRPr>
        </a:p>
      </dgm:t>
    </dgm:pt>
    <dgm:pt modelId="{057AAB18-7287-4463-841B-C15E209488CF}" type="parTrans" cxnId="{5258AC1C-F1D3-4641-B88D-495BF5B4282C}">
      <dgm:prSet/>
      <dgm:spPr/>
      <dgm:t>
        <a:bodyPr/>
        <a:lstStyle/>
        <a:p>
          <a:endParaRPr lang="nb-NO"/>
        </a:p>
      </dgm:t>
    </dgm:pt>
    <dgm:pt modelId="{4AC0BFDD-1367-42FF-BB6E-9290235DC844}" type="sibTrans" cxnId="{5258AC1C-F1D3-4641-B88D-495BF5B4282C}">
      <dgm:prSet/>
      <dgm:spPr/>
      <dgm:t>
        <a:bodyPr/>
        <a:lstStyle/>
        <a:p>
          <a:endParaRPr lang="nb-NO"/>
        </a:p>
      </dgm:t>
    </dgm:pt>
    <dgm:pt modelId="{9B420784-2C57-45BB-902B-4D376E9FE4AF}">
      <dgm:prSet custT="1"/>
      <dgm:spPr>
        <a:xfrm>
          <a:off x="0" y="1020939"/>
          <a:ext cx="3420008" cy="928126"/>
        </a:xfr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nb-NO" sz="1200" dirty="0" smtClean="0">
              <a:solidFill>
                <a:schemeClr val="tx1"/>
              </a:solidFill>
              <a:latin typeface="Arial"/>
              <a:ea typeface="+mn-ea"/>
              <a:cs typeface="Arial"/>
            </a:rPr>
            <a:t>Ikke mer enn 3 mnd.</a:t>
          </a:r>
          <a:endParaRPr lang="nb-NO" sz="1200" dirty="0">
            <a:solidFill>
              <a:schemeClr val="tx1"/>
            </a:solidFill>
            <a:latin typeface="Arial"/>
            <a:ea typeface="+mn-ea"/>
            <a:cs typeface="Arial"/>
          </a:endParaRPr>
        </a:p>
      </dgm:t>
    </dgm:pt>
    <dgm:pt modelId="{0D2C89CE-1506-4438-99DE-2D2F9E2E326F}" type="parTrans" cxnId="{802FEDAE-400C-448E-A506-63924ACA67F8}">
      <dgm:prSet/>
      <dgm:spPr/>
      <dgm:t>
        <a:bodyPr/>
        <a:lstStyle/>
        <a:p>
          <a:endParaRPr lang="nb-NO"/>
        </a:p>
      </dgm:t>
    </dgm:pt>
    <dgm:pt modelId="{915C6E60-C7C9-46C1-88F3-A0E3F22B1EA7}" type="sibTrans" cxnId="{802FEDAE-400C-448E-A506-63924ACA67F8}">
      <dgm:prSet/>
      <dgm:spPr/>
      <dgm:t>
        <a:bodyPr/>
        <a:lstStyle/>
        <a:p>
          <a:endParaRPr lang="nb-NO"/>
        </a:p>
      </dgm:t>
    </dgm:pt>
    <dgm:pt modelId="{7D3318A3-5A69-4A12-BAE2-373DE5F2832E}" type="pres">
      <dgm:prSet presAssocID="{70E01BDC-DE70-4200-8C94-D13D84DDC524}" presName="linearFlow" presStyleCnt="0">
        <dgm:presLayoutVars>
          <dgm:dir/>
          <dgm:resizeHandles val="exact"/>
        </dgm:presLayoutVars>
      </dgm:prSet>
      <dgm:spPr/>
      <dgm:t>
        <a:bodyPr/>
        <a:lstStyle/>
        <a:p>
          <a:endParaRPr lang="nb-NO"/>
        </a:p>
      </dgm:t>
    </dgm:pt>
    <dgm:pt modelId="{2DCF24D4-BD76-4E03-AEFA-5843B9D858AF}" type="pres">
      <dgm:prSet presAssocID="{4910120E-183B-465B-B96C-DBDAED8968BA}" presName="composite" presStyleCnt="0"/>
      <dgm:spPr/>
    </dgm:pt>
    <dgm:pt modelId="{0853DC32-13C2-4964-A1F9-C8668DC826EC}" type="pres">
      <dgm:prSet presAssocID="{4910120E-183B-465B-B96C-DBDAED8968BA}" presName="imgShp" presStyleLbl="fgImgPlace1" presStyleIdx="0" presStyleCnt="3" custScaleX="104682" custLinFactNeighborX="-15033" custLinFactNeighborY="3692"/>
      <dgm:spPr>
        <a:prstGeom prst="rect">
          <a:avLst/>
        </a:prstGeom>
        <a:blipFill rotWithShape="1">
          <a:blip xmlns:r="http://schemas.openxmlformats.org/officeDocument/2006/relationships" r:embed="rId1"/>
          <a:stretch>
            <a:fillRect/>
          </a:stretch>
        </a:blipFill>
        <a:ln>
          <a:noFill/>
        </a:ln>
      </dgm:spPr>
    </dgm:pt>
    <dgm:pt modelId="{E07FFE43-CA1F-4C0B-BE28-8189420200CB}" type="pres">
      <dgm:prSet presAssocID="{4910120E-183B-465B-B96C-DBDAED8968BA}" presName="txShp" presStyleLbl="node1" presStyleIdx="0" presStyleCnt="3" custScaleX="115448" custScaleY="153689" custLinFactNeighborX="1911" custLinFactNeighborY="-16394">
        <dgm:presLayoutVars>
          <dgm:bulletEnabled val="1"/>
        </dgm:presLayoutVars>
      </dgm:prSet>
      <dgm:spPr>
        <a:prstGeom prst="roundRect">
          <a:avLst>
            <a:gd name="adj" fmla="val 10000"/>
          </a:avLst>
        </a:prstGeom>
      </dgm:spPr>
      <dgm:t>
        <a:bodyPr/>
        <a:lstStyle/>
        <a:p>
          <a:endParaRPr lang="nb-NO"/>
        </a:p>
      </dgm:t>
    </dgm:pt>
    <dgm:pt modelId="{3EF3B4C6-92D8-42CC-8513-2264A04ED699}" type="pres">
      <dgm:prSet presAssocID="{BED6210C-A070-4E72-AED6-4A7739DA6F63}" presName="spacing" presStyleCnt="0"/>
      <dgm:spPr/>
    </dgm:pt>
    <dgm:pt modelId="{7614C055-43B3-49AC-92DD-64DE5DC3B6CA}" type="pres">
      <dgm:prSet presAssocID="{40791739-B90B-4346-88C2-21C33AE35224}" presName="composite" presStyleCnt="0"/>
      <dgm:spPr/>
    </dgm:pt>
    <dgm:pt modelId="{DAAA0B02-4C6D-410A-94A9-8C8A6ED005DA}" type="pres">
      <dgm:prSet presAssocID="{40791739-B90B-4346-88C2-21C33AE35224}" presName="imgShp" presStyleLbl="fgImgPlace1" presStyleIdx="1" presStyleCnt="3" custScaleX="121513" custScaleY="94492" custLinFactNeighborX="-14773" custLinFactNeighborY="6878"/>
      <dgm:spPr>
        <a:prstGeom prst="rect">
          <a:avLst/>
        </a:prstGeom>
        <a:blipFill rotWithShape="1">
          <a:blip xmlns:r="http://schemas.openxmlformats.org/officeDocument/2006/relationships" r:embed="rId2"/>
          <a:stretch>
            <a:fillRect/>
          </a:stretch>
        </a:blipFill>
        <a:ln>
          <a:noFill/>
        </a:ln>
      </dgm:spPr>
    </dgm:pt>
    <dgm:pt modelId="{3758807C-6801-4CA3-ACDC-204C8C137B47}" type="pres">
      <dgm:prSet presAssocID="{40791739-B90B-4346-88C2-21C33AE35224}" presName="txShp" presStyleLbl="node1" presStyleIdx="1" presStyleCnt="3" custScaleX="122103" custScaleY="116109" custLinFactNeighborX="5179" custLinFactNeighborY="12115">
        <dgm:presLayoutVars>
          <dgm:bulletEnabled val="1"/>
        </dgm:presLayoutVars>
      </dgm:prSet>
      <dgm:spPr>
        <a:prstGeom prst="roundRect">
          <a:avLst>
            <a:gd name="adj" fmla="val 10000"/>
          </a:avLst>
        </a:prstGeom>
      </dgm:spPr>
      <dgm:t>
        <a:bodyPr/>
        <a:lstStyle/>
        <a:p>
          <a:endParaRPr lang="nb-NO"/>
        </a:p>
      </dgm:t>
    </dgm:pt>
    <dgm:pt modelId="{4AE229F4-F32F-4283-A494-3583123F8B0C}" type="pres">
      <dgm:prSet presAssocID="{FA6600E0-E8F6-4D1E-9E3F-56EC0FCCD2BA}" presName="spacing" presStyleCnt="0"/>
      <dgm:spPr/>
    </dgm:pt>
    <dgm:pt modelId="{575AB568-5814-47EF-86B1-7778A823BBEF}" type="pres">
      <dgm:prSet presAssocID="{9914DC63-FFA0-42F8-8EF1-F27FAB01FF89}" presName="composite" presStyleCnt="0"/>
      <dgm:spPr/>
    </dgm:pt>
    <dgm:pt modelId="{5C6DC5D5-A5E4-4F64-AE16-011CB1CE866A}" type="pres">
      <dgm:prSet presAssocID="{9914DC63-FFA0-42F8-8EF1-F27FAB01FF89}" presName="imgShp" presStyleLbl="fgImgPlace1" presStyleIdx="2" presStyleCnt="3" custScaleX="80180" custScaleY="71032" custLinFactNeighborX="-12814" custLinFactNeighborY="3846"/>
      <dgm:spPr>
        <a:prstGeom prst="rect">
          <a:avLst/>
        </a:prstGeom>
        <a:blipFill rotWithShape="1">
          <a:blip xmlns:r="http://schemas.openxmlformats.org/officeDocument/2006/relationships" r:embed="rId3"/>
          <a:stretch>
            <a:fillRect/>
          </a:stretch>
        </a:blipFill>
        <a:ln>
          <a:noFill/>
        </a:ln>
      </dgm:spPr>
    </dgm:pt>
    <dgm:pt modelId="{2F23805D-F1F6-4F80-B9EE-8626297D5B5E}" type="pres">
      <dgm:prSet presAssocID="{9914DC63-FFA0-42F8-8EF1-F27FAB01FF89}" presName="txShp" presStyleLbl="node1" presStyleIdx="2" presStyleCnt="3" custScaleX="119879" custLinFactNeighborX="2933" custLinFactNeighborY="36576">
        <dgm:presLayoutVars>
          <dgm:bulletEnabled val="1"/>
        </dgm:presLayoutVars>
      </dgm:prSet>
      <dgm:spPr>
        <a:prstGeom prst="roundRect">
          <a:avLst>
            <a:gd name="adj" fmla="val 10000"/>
          </a:avLst>
        </a:prstGeom>
      </dgm:spPr>
      <dgm:t>
        <a:bodyPr/>
        <a:lstStyle/>
        <a:p>
          <a:endParaRPr lang="nb-NO"/>
        </a:p>
      </dgm:t>
    </dgm:pt>
  </dgm:ptLst>
  <dgm:cxnLst>
    <dgm:cxn modelId="{D58FD611-76D5-4543-9943-C2742BC4BBCD}" srcId="{4910120E-183B-465B-B96C-DBDAED8968BA}" destId="{14FFF743-DBA4-40B3-B9A9-FA51E44B23DD}" srcOrd="0" destOrd="0" parTransId="{EEF8FA6C-4863-4891-8800-112E377CE2C4}" sibTransId="{D8C56BE9-90AE-4510-B921-A18DE2564F70}"/>
    <dgm:cxn modelId="{F1C68AAB-4E95-4978-B53E-520BDE8F32F0}" srcId="{40791739-B90B-4346-88C2-21C33AE35224}" destId="{993349F2-FA03-47E2-A556-5E4F53BFF6EB}" srcOrd="0" destOrd="0" parTransId="{FA4C25B2-5E39-4972-9AF0-0F15AE915A9F}" sibTransId="{D26DBDCE-A9FA-4135-AE36-8E3277E81F2C}"/>
    <dgm:cxn modelId="{0391B0C4-A045-423D-80DC-7974A1C42187}" type="presOf" srcId="{CA543C1D-65D0-44C2-836E-577B5CBE286A}" destId="{2F23805D-F1F6-4F80-B9EE-8626297D5B5E}" srcOrd="0" destOrd="1" presId="urn:microsoft.com/office/officeart/2005/8/layout/vList3"/>
    <dgm:cxn modelId="{4917847C-46D8-49C4-A807-38D88FD975C0}" type="presOf" srcId="{4910120E-183B-465B-B96C-DBDAED8968BA}" destId="{E07FFE43-CA1F-4C0B-BE28-8189420200CB}" srcOrd="0" destOrd="0" presId="urn:microsoft.com/office/officeart/2005/8/layout/vList3"/>
    <dgm:cxn modelId="{A36CCB84-8113-48CD-A2D4-38EAE972FBF0}" srcId="{70E01BDC-DE70-4200-8C94-D13D84DDC524}" destId="{40791739-B90B-4346-88C2-21C33AE35224}" srcOrd="1" destOrd="0" parTransId="{C8BC2650-DF26-4C41-B542-905EBA7A5D9E}" sibTransId="{FA6600E0-E8F6-4D1E-9E3F-56EC0FCCD2BA}"/>
    <dgm:cxn modelId="{FBB4876F-5F2D-47E9-891D-839B0E28188D}" type="presOf" srcId="{9B420784-2C57-45BB-902B-4D376E9FE4AF}" destId="{3758807C-6801-4CA3-ACDC-204C8C137B47}" srcOrd="0" destOrd="2" presId="urn:microsoft.com/office/officeart/2005/8/layout/vList3"/>
    <dgm:cxn modelId="{3A33ACBE-F9B5-4F5F-AE67-0954D72E2058}" type="presOf" srcId="{9914DC63-FFA0-42F8-8EF1-F27FAB01FF89}" destId="{2F23805D-F1F6-4F80-B9EE-8626297D5B5E}" srcOrd="0" destOrd="0" presId="urn:microsoft.com/office/officeart/2005/8/layout/vList3"/>
    <dgm:cxn modelId="{D6D52608-B1E9-460F-AFC3-E219C3BEA329}" srcId="{70E01BDC-DE70-4200-8C94-D13D84DDC524}" destId="{4910120E-183B-465B-B96C-DBDAED8968BA}" srcOrd="0" destOrd="0" parTransId="{735498BB-033B-449C-B578-142CB0D8F4AB}" sibTransId="{BED6210C-A070-4E72-AED6-4A7739DA6F63}"/>
    <dgm:cxn modelId="{CAFB2842-B73B-41B9-ABC9-914089CF2FD1}" type="presOf" srcId="{552FF714-DD96-4510-A846-EFDC6350919F}" destId="{2F23805D-F1F6-4F80-B9EE-8626297D5B5E}" srcOrd="0" destOrd="2" presId="urn:microsoft.com/office/officeart/2005/8/layout/vList3"/>
    <dgm:cxn modelId="{99E4A031-73EF-4691-B5AB-58355D11D15C}" type="presOf" srcId="{40791739-B90B-4346-88C2-21C33AE35224}" destId="{3758807C-6801-4CA3-ACDC-204C8C137B47}" srcOrd="0" destOrd="0" presId="urn:microsoft.com/office/officeart/2005/8/layout/vList3"/>
    <dgm:cxn modelId="{5258AC1C-F1D3-4641-B88D-495BF5B4282C}" srcId="{9914DC63-FFA0-42F8-8EF1-F27FAB01FF89}" destId="{552FF714-DD96-4510-A846-EFDC6350919F}" srcOrd="1" destOrd="0" parTransId="{057AAB18-7287-4463-841B-C15E209488CF}" sibTransId="{4AC0BFDD-1367-42FF-BB6E-9290235DC844}"/>
    <dgm:cxn modelId="{802FEDAE-400C-448E-A506-63924ACA67F8}" srcId="{40791739-B90B-4346-88C2-21C33AE35224}" destId="{9B420784-2C57-45BB-902B-4D376E9FE4AF}" srcOrd="1" destOrd="0" parTransId="{0D2C89CE-1506-4438-99DE-2D2F9E2E326F}" sibTransId="{915C6E60-C7C9-46C1-88F3-A0E3F22B1EA7}"/>
    <dgm:cxn modelId="{E167CD12-FAB3-46A2-84E4-BD2AAAED422C}" srcId="{9914DC63-FFA0-42F8-8EF1-F27FAB01FF89}" destId="{CA543C1D-65D0-44C2-836E-577B5CBE286A}" srcOrd="0" destOrd="0" parTransId="{83B3C116-ACFF-4690-99ED-053881FD6517}" sibTransId="{4AE7221E-376F-4072-BFF9-02BB89D77903}"/>
    <dgm:cxn modelId="{F99DE9DF-71A8-47B3-8257-07CE6926AD6D}" type="presOf" srcId="{993349F2-FA03-47E2-A556-5E4F53BFF6EB}" destId="{3758807C-6801-4CA3-ACDC-204C8C137B47}" srcOrd="0" destOrd="1" presId="urn:microsoft.com/office/officeart/2005/8/layout/vList3"/>
    <dgm:cxn modelId="{D2A3B4AE-F925-4F52-AFC9-86BD611B2469}" type="presOf" srcId="{70E01BDC-DE70-4200-8C94-D13D84DDC524}" destId="{7D3318A3-5A69-4A12-BAE2-373DE5F2832E}" srcOrd="0" destOrd="0" presId="urn:microsoft.com/office/officeart/2005/8/layout/vList3"/>
    <dgm:cxn modelId="{BCEBF02D-F20D-4ADE-B3FF-F1FA41F86F8A}" srcId="{70E01BDC-DE70-4200-8C94-D13D84DDC524}" destId="{9914DC63-FFA0-42F8-8EF1-F27FAB01FF89}" srcOrd="2" destOrd="0" parTransId="{FDBE81AD-27D2-43CE-A276-396E80E882DA}" sibTransId="{BB03FC7B-2661-4A64-B61D-BEAA74599BB7}"/>
    <dgm:cxn modelId="{D1E3946C-DC35-488F-A093-DA30FA898C5C}" type="presOf" srcId="{14FFF743-DBA4-40B3-B9A9-FA51E44B23DD}" destId="{E07FFE43-CA1F-4C0B-BE28-8189420200CB}" srcOrd="0" destOrd="1" presId="urn:microsoft.com/office/officeart/2005/8/layout/vList3"/>
    <dgm:cxn modelId="{91F83445-1D66-41D1-AE4E-45F8823DDDDF}" type="presParOf" srcId="{7D3318A3-5A69-4A12-BAE2-373DE5F2832E}" destId="{2DCF24D4-BD76-4E03-AEFA-5843B9D858AF}" srcOrd="0" destOrd="0" presId="urn:microsoft.com/office/officeart/2005/8/layout/vList3"/>
    <dgm:cxn modelId="{5E240BE1-E234-4CEA-BAB2-1E7E3E0DC470}" type="presParOf" srcId="{2DCF24D4-BD76-4E03-AEFA-5843B9D858AF}" destId="{0853DC32-13C2-4964-A1F9-C8668DC826EC}" srcOrd="0" destOrd="0" presId="urn:microsoft.com/office/officeart/2005/8/layout/vList3"/>
    <dgm:cxn modelId="{3230721F-6655-433B-B1E6-A9EBAF77B48A}" type="presParOf" srcId="{2DCF24D4-BD76-4E03-AEFA-5843B9D858AF}" destId="{E07FFE43-CA1F-4C0B-BE28-8189420200CB}" srcOrd="1" destOrd="0" presId="urn:microsoft.com/office/officeart/2005/8/layout/vList3"/>
    <dgm:cxn modelId="{9EF18C27-7A8F-48AF-B3A7-D860C37E9F9E}" type="presParOf" srcId="{7D3318A3-5A69-4A12-BAE2-373DE5F2832E}" destId="{3EF3B4C6-92D8-42CC-8513-2264A04ED699}" srcOrd="1" destOrd="0" presId="urn:microsoft.com/office/officeart/2005/8/layout/vList3"/>
    <dgm:cxn modelId="{F5ECC33A-6C0D-4C37-96D2-D30A19D2BC79}" type="presParOf" srcId="{7D3318A3-5A69-4A12-BAE2-373DE5F2832E}" destId="{7614C055-43B3-49AC-92DD-64DE5DC3B6CA}" srcOrd="2" destOrd="0" presId="urn:microsoft.com/office/officeart/2005/8/layout/vList3"/>
    <dgm:cxn modelId="{E579E7E1-D007-4178-B86C-C19DF1979113}" type="presParOf" srcId="{7614C055-43B3-49AC-92DD-64DE5DC3B6CA}" destId="{DAAA0B02-4C6D-410A-94A9-8C8A6ED005DA}" srcOrd="0" destOrd="0" presId="urn:microsoft.com/office/officeart/2005/8/layout/vList3"/>
    <dgm:cxn modelId="{8C883693-6914-4A52-BECB-628CFE12EF6D}" type="presParOf" srcId="{7614C055-43B3-49AC-92DD-64DE5DC3B6CA}" destId="{3758807C-6801-4CA3-ACDC-204C8C137B47}" srcOrd="1" destOrd="0" presId="urn:microsoft.com/office/officeart/2005/8/layout/vList3"/>
    <dgm:cxn modelId="{C76CEA01-2315-45CA-A89E-1C6CC09D7A25}" type="presParOf" srcId="{7D3318A3-5A69-4A12-BAE2-373DE5F2832E}" destId="{4AE229F4-F32F-4283-A494-3583123F8B0C}" srcOrd="3" destOrd="0" presId="urn:microsoft.com/office/officeart/2005/8/layout/vList3"/>
    <dgm:cxn modelId="{4D3A6A1F-5F69-4232-8D4D-3331DAD69F96}" type="presParOf" srcId="{7D3318A3-5A69-4A12-BAE2-373DE5F2832E}" destId="{575AB568-5814-47EF-86B1-7778A823BBEF}" srcOrd="4" destOrd="0" presId="urn:microsoft.com/office/officeart/2005/8/layout/vList3"/>
    <dgm:cxn modelId="{3102BD74-C1EC-4185-B894-0964C279CE7E}" type="presParOf" srcId="{575AB568-5814-47EF-86B1-7778A823BBEF}" destId="{5C6DC5D5-A5E4-4F64-AE16-011CB1CE866A}" srcOrd="0" destOrd="0" presId="urn:microsoft.com/office/officeart/2005/8/layout/vList3"/>
    <dgm:cxn modelId="{7C756B09-443B-4204-86A6-013D792C958C}" type="presParOf" srcId="{575AB568-5814-47EF-86B1-7778A823BBEF}" destId="{2F23805D-F1F6-4F80-B9EE-8626297D5B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FFE43-CA1F-4C0B-BE28-8189420200CB}">
      <dsp:nvSpPr>
        <dsp:cNvPr id="0" name=""/>
        <dsp:cNvSpPr/>
      </dsp:nvSpPr>
      <dsp:spPr>
        <a:xfrm rot="10800000">
          <a:off x="466418" y="0"/>
          <a:ext cx="2100740" cy="1081370"/>
        </a:xfrm>
        <a:prstGeom prst="roundRect">
          <a:avLst>
            <a:gd name="adj" fmla="val 10000"/>
          </a:avLst>
        </a:prstGeo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72" tIns="53340" rIns="99568" bIns="53340" numCol="1" spcCol="1270" anchor="t" anchorCtr="0">
          <a:noAutofit/>
        </a:bodyPr>
        <a:lstStyle/>
        <a:p>
          <a:pPr lvl="0" algn="l" defTabSz="622300">
            <a:lnSpc>
              <a:spcPct val="90000"/>
            </a:lnSpc>
            <a:spcBef>
              <a:spcPct val="0"/>
            </a:spcBef>
            <a:spcAft>
              <a:spcPct val="35000"/>
            </a:spcAft>
          </a:pPr>
          <a:r>
            <a:rPr lang="nb-NO" sz="1400" b="1" kern="1200" dirty="0" smtClean="0">
              <a:solidFill>
                <a:schemeClr val="tx1"/>
              </a:solidFill>
              <a:latin typeface="Arial"/>
              <a:ea typeface="+mn-ea"/>
              <a:cs typeface="Arial"/>
            </a:rPr>
            <a:t>1. </a:t>
          </a:r>
          <a:r>
            <a:rPr lang="nb-NO" sz="1200" b="1" kern="1200" dirty="0" smtClean="0">
              <a:solidFill>
                <a:schemeClr val="tx1"/>
              </a:solidFill>
              <a:latin typeface="Arial"/>
              <a:ea typeface="+mn-ea"/>
              <a:cs typeface="Arial"/>
            </a:rPr>
            <a:t>Utleieboliger for barnefamilier </a:t>
          </a:r>
        </a:p>
        <a:p>
          <a:pPr marL="114300" lvl="1" indent="-114300" algn="l" defTabSz="533400">
            <a:lnSpc>
              <a:spcPct val="90000"/>
            </a:lnSpc>
            <a:spcBef>
              <a:spcPct val="0"/>
            </a:spcBef>
            <a:spcAft>
              <a:spcPct val="15000"/>
            </a:spcAft>
            <a:buChar char="••"/>
          </a:pPr>
          <a:r>
            <a:rPr lang="nb-NO" sz="1200" kern="1200" dirty="0" smtClean="0">
              <a:solidFill>
                <a:schemeClr val="tx1"/>
              </a:solidFill>
              <a:latin typeface="Arial"/>
              <a:ea typeface="+mn-ea"/>
              <a:cs typeface="Arial"/>
            </a:rPr>
            <a:t>God kvalitet og i et trygt bomiljø</a:t>
          </a:r>
          <a:endParaRPr lang="nb-NO" sz="1200" kern="1200" dirty="0">
            <a:solidFill>
              <a:schemeClr val="tx1"/>
            </a:solidFill>
            <a:latin typeface="Arial"/>
            <a:ea typeface="+mn-ea"/>
            <a:cs typeface="Arial"/>
          </a:endParaRPr>
        </a:p>
      </dsp:txBody>
      <dsp:txXfrm rot="10800000">
        <a:off x="498090" y="31672"/>
        <a:ext cx="2037396" cy="1018026"/>
      </dsp:txXfrm>
    </dsp:sp>
    <dsp:sp modelId="{0853DC32-13C2-4964-A1F9-C8668DC826EC}">
      <dsp:nvSpPr>
        <dsp:cNvPr id="0" name=""/>
        <dsp:cNvSpPr/>
      </dsp:nvSpPr>
      <dsp:spPr>
        <a:xfrm>
          <a:off x="98144" y="216026"/>
          <a:ext cx="736552" cy="703609"/>
        </a:xfrm>
        <a:prstGeom prst="rect">
          <a:avLst/>
        </a:prstGeom>
        <a:blipFill rotWithShape="1">
          <a:blip xmlns:r="http://schemas.openxmlformats.org/officeDocument/2006/relationships" r:embed="rId1"/>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3758807C-6801-4CA3-ACDC-204C8C137B47}">
      <dsp:nvSpPr>
        <dsp:cNvPr id="0" name=""/>
        <dsp:cNvSpPr/>
      </dsp:nvSpPr>
      <dsp:spPr>
        <a:xfrm rot="10800000">
          <a:off x="464667" y="1377814"/>
          <a:ext cx="2221837" cy="816954"/>
        </a:xfrm>
        <a:prstGeom prst="roundRect">
          <a:avLst>
            <a:gd name="adj" fmla="val 10000"/>
          </a:avLst>
        </a:prstGeo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72" tIns="45720" rIns="85344" bIns="45720" numCol="1" spcCol="1270" anchor="t" anchorCtr="0">
          <a:noAutofit/>
        </a:bodyPr>
        <a:lstStyle/>
        <a:p>
          <a:pPr lvl="0" algn="l" defTabSz="533400">
            <a:lnSpc>
              <a:spcPct val="90000"/>
            </a:lnSpc>
            <a:spcBef>
              <a:spcPct val="0"/>
            </a:spcBef>
            <a:spcAft>
              <a:spcPct val="35000"/>
            </a:spcAft>
          </a:pPr>
          <a:r>
            <a:rPr lang="nb-NO" sz="1200" b="1" kern="1200" dirty="0" smtClean="0">
              <a:solidFill>
                <a:schemeClr val="tx1"/>
              </a:solidFill>
              <a:latin typeface="Arial"/>
              <a:ea typeface="+mn-ea"/>
              <a:cs typeface="Arial"/>
            </a:rPr>
            <a:t>2. Midlertidig botilbud </a:t>
          </a:r>
          <a:endParaRPr lang="nb-NO" sz="1200" kern="1200" dirty="0">
            <a:solidFill>
              <a:schemeClr val="tx1"/>
            </a:solidFill>
            <a:latin typeface="Arial"/>
            <a:ea typeface="+mn-ea"/>
            <a:cs typeface="Arial"/>
          </a:endParaRPr>
        </a:p>
        <a:p>
          <a:pPr marL="114300" lvl="1" indent="-114300" algn="l" defTabSz="533400">
            <a:lnSpc>
              <a:spcPct val="90000"/>
            </a:lnSpc>
            <a:spcBef>
              <a:spcPct val="0"/>
            </a:spcBef>
            <a:spcAft>
              <a:spcPct val="15000"/>
            </a:spcAft>
            <a:buChar char="••"/>
          </a:pPr>
          <a:r>
            <a:rPr lang="nb-NO" sz="1200" kern="1200" dirty="0" smtClean="0">
              <a:solidFill>
                <a:schemeClr val="tx1"/>
              </a:solidFill>
              <a:latin typeface="Arial"/>
              <a:ea typeface="+mn-ea"/>
              <a:cs typeface="Arial"/>
            </a:rPr>
            <a:t>Unntaksvis </a:t>
          </a:r>
          <a:endParaRPr lang="nb-NO" sz="1200" kern="1200" dirty="0">
            <a:solidFill>
              <a:schemeClr val="tx1"/>
            </a:solidFill>
            <a:latin typeface="Arial"/>
            <a:ea typeface="+mn-ea"/>
            <a:cs typeface="Arial"/>
          </a:endParaRPr>
        </a:p>
        <a:p>
          <a:pPr marL="114300" lvl="1" indent="-114300" algn="l" defTabSz="533400">
            <a:lnSpc>
              <a:spcPct val="90000"/>
            </a:lnSpc>
            <a:spcBef>
              <a:spcPct val="0"/>
            </a:spcBef>
            <a:spcAft>
              <a:spcPct val="15000"/>
            </a:spcAft>
            <a:buChar char="••"/>
          </a:pPr>
          <a:r>
            <a:rPr lang="nb-NO" sz="1200" kern="1200" dirty="0" smtClean="0">
              <a:solidFill>
                <a:schemeClr val="tx1"/>
              </a:solidFill>
              <a:latin typeface="Arial"/>
              <a:ea typeface="+mn-ea"/>
              <a:cs typeface="Arial"/>
            </a:rPr>
            <a:t>Ikke mer enn 3 mnd.</a:t>
          </a:r>
          <a:endParaRPr lang="nb-NO" sz="1200" kern="1200" dirty="0">
            <a:solidFill>
              <a:schemeClr val="tx1"/>
            </a:solidFill>
            <a:latin typeface="Arial"/>
            <a:ea typeface="+mn-ea"/>
            <a:cs typeface="Arial"/>
          </a:endParaRPr>
        </a:p>
      </dsp:txBody>
      <dsp:txXfrm rot="10800000">
        <a:off x="488595" y="1401742"/>
        <a:ext cx="2173981" cy="769098"/>
      </dsp:txXfrm>
    </dsp:sp>
    <dsp:sp modelId="{DAAA0B02-4C6D-410A-94A9-8C8A6ED005DA}">
      <dsp:nvSpPr>
        <dsp:cNvPr id="0" name=""/>
        <dsp:cNvSpPr/>
      </dsp:nvSpPr>
      <dsp:spPr>
        <a:xfrm>
          <a:off x="40093" y="1417015"/>
          <a:ext cx="854977" cy="664854"/>
        </a:xfrm>
        <a:prstGeom prst="rect">
          <a:avLst/>
        </a:prstGeom>
        <a:blipFill rotWithShape="1">
          <a:blip xmlns:r="http://schemas.openxmlformats.org/officeDocument/2006/relationships" r:embed="rId2"/>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2F23805D-F1F6-4F80-B9EE-8626297D5B5E}">
      <dsp:nvSpPr>
        <dsp:cNvPr id="0" name=""/>
        <dsp:cNvSpPr/>
      </dsp:nvSpPr>
      <dsp:spPr>
        <a:xfrm rot="10800000">
          <a:off x="381444" y="2320727"/>
          <a:ext cx="2181368" cy="703609"/>
        </a:xfrm>
        <a:prstGeom prst="roundRect">
          <a:avLst>
            <a:gd name="adj" fmla="val 10000"/>
          </a:avLst>
        </a:prstGeom>
        <a:solidFill>
          <a:srgbClr val="8996A0">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0272" tIns="45720" rIns="85344" bIns="45720" numCol="1" spcCol="1270" anchor="t" anchorCtr="0">
          <a:noAutofit/>
        </a:bodyPr>
        <a:lstStyle/>
        <a:p>
          <a:pPr lvl="0" algn="l" defTabSz="533400">
            <a:lnSpc>
              <a:spcPct val="90000"/>
            </a:lnSpc>
            <a:spcBef>
              <a:spcPct val="0"/>
            </a:spcBef>
            <a:spcAft>
              <a:spcPct val="35000"/>
            </a:spcAft>
          </a:pPr>
          <a:r>
            <a:rPr lang="nb-NO" sz="1200" b="1" kern="1200" dirty="0" smtClean="0">
              <a:solidFill>
                <a:schemeClr val="tx1"/>
              </a:solidFill>
              <a:latin typeface="Arial"/>
              <a:ea typeface="+mn-ea"/>
              <a:cs typeface="Arial"/>
            </a:rPr>
            <a:t>3. Bostedsløshet </a:t>
          </a:r>
          <a:endParaRPr lang="nb-NO" sz="1200" kern="1200" dirty="0">
            <a:solidFill>
              <a:schemeClr val="tx1"/>
            </a:solidFill>
            <a:latin typeface="Arial"/>
            <a:ea typeface="+mn-ea"/>
            <a:cs typeface="Arial"/>
          </a:endParaRPr>
        </a:p>
        <a:p>
          <a:pPr marL="114300" lvl="1" indent="-114300" algn="l" defTabSz="533400">
            <a:lnSpc>
              <a:spcPct val="90000"/>
            </a:lnSpc>
            <a:spcBef>
              <a:spcPct val="0"/>
            </a:spcBef>
            <a:spcAft>
              <a:spcPct val="15000"/>
            </a:spcAft>
            <a:buChar char="••"/>
          </a:pPr>
          <a:r>
            <a:rPr lang="nb-NO" sz="1200" kern="1200" dirty="0" smtClean="0">
              <a:solidFill>
                <a:schemeClr val="tx1"/>
              </a:solidFill>
              <a:latin typeface="Arial"/>
              <a:ea typeface="+mn-ea"/>
              <a:cs typeface="Arial"/>
            </a:rPr>
            <a:t>Skal forebygges</a:t>
          </a:r>
          <a:endParaRPr lang="nb-NO" sz="1200" kern="1200" dirty="0">
            <a:solidFill>
              <a:schemeClr val="tx1"/>
            </a:solidFill>
            <a:latin typeface="Arial"/>
            <a:ea typeface="+mn-ea"/>
            <a:cs typeface="Arial"/>
          </a:endParaRPr>
        </a:p>
        <a:p>
          <a:pPr marL="114300" lvl="1" indent="-114300" algn="l" defTabSz="533400">
            <a:lnSpc>
              <a:spcPct val="90000"/>
            </a:lnSpc>
            <a:spcBef>
              <a:spcPct val="0"/>
            </a:spcBef>
            <a:spcAft>
              <a:spcPct val="15000"/>
            </a:spcAft>
            <a:buChar char="••"/>
          </a:pPr>
          <a:r>
            <a:rPr lang="nb-NO" sz="1200" kern="1200" dirty="0" smtClean="0">
              <a:solidFill>
                <a:schemeClr val="tx1"/>
              </a:solidFill>
              <a:latin typeface="Arial"/>
              <a:ea typeface="+mn-ea"/>
              <a:cs typeface="Arial"/>
            </a:rPr>
            <a:t>Skal reduseres</a:t>
          </a:r>
          <a:endParaRPr lang="nb-NO" sz="1200" kern="1200" dirty="0">
            <a:solidFill>
              <a:schemeClr val="tx1"/>
            </a:solidFill>
            <a:latin typeface="Arial"/>
            <a:ea typeface="+mn-ea"/>
            <a:cs typeface="Arial"/>
          </a:endParaRPr>
        </a:p>
      </dsp:txBody>
      <dsp:txXfrm rot="10800000">
        <a:off x="402052" y="2341335"/>
        <a:ext cx="2140152" cy="662393"/>
      </dsp:txXfrm>
    </dsp:sp>
    <dsp:sp modelId="{5C6DC5D5-A5E4-4F64-AE16-011CB1CE866A}">
      <dsp:nvSpPr>
        <dsp:cNvPr id="0" name=""/>
        <dsp:cNvSpPr/>
      </dsp:nvSpPr>
      <dsp:spPr>
        <a:xfrm>
          <a:off x="136700" y="2448530"/>
          <a:ext cx="564154" cy="499787"/>
        </a:xfrm>
        <a:prstGeom prst="rect">
          <a:avLst/>
        </a:prstGeom>
        <a:blipFill rotWithShape="1">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6B48C-F2B1-4C7D-A4E5-68FE619F3BEB}" type="datetimeFigureOut">
              <a:rPr lang="nb-NO" smtClean="0"/>
              <a:t>11.03.2018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57D9D-1592-4614-AC06-D9875DBDA989}" type="slidenum">
              <a:rPr lang="nb-NO" smtClean="0"/>
              <a:t>‹#›</a:t>
            </a:fld>
            <a:endParaRPr lang="nb-NO"/>
          </a:p>
        </p:txBody>
      </p:sp>
    </p:spTree>
    <p:extLst>
      <p:ext uri="{BB962C8B-B14F-4D97-AF65-F5344CB8AC3E}">
        <p14:creationId xmlns:p14="http://schemas.microsoft.com/office/powerpoint/2010/main" val="116521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657D9D-1592-4614-AC06-D9875DBDA989}" type="slidenum">
              <a:rPr lang="nb-NO" smtClean="0"/>
              <a:t>3</a:t>
            </a:fld>
            <a:endParaRPr lang="nb-NO"/>
          </a:p>
        </p:txBody>
      </p:sp>
    </p:spTree>
    <p:extLst>
      <p:ext uri="{BB962C8B-B14F-4D97-AF65-F5344CB8AC3E}">
        <p14:creationId xmlns:p14="http://schemas.microsoft.com/office/powerpoint/2010/main" val="174192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657D9D-1592-4614-AC06-D9875DBDA989}" type="slidenum">
              <a:rPr lang="nb-NO" smtClean="0"/>
              <a:t>9</a:t>
            </a:fld>
            <a:endParaRPr lang="nb-NO"/>
          </a:p>
        </p:txBody>
      </p:sp>
    </p:spTree>
    <p:extLst>
      <p:ext uri="{BB962C8B-B14F-4D97-AF65-F5344CB8AC3E}">
        <p14:creationId xmlns:p14="http://schemas.microsoft.com/office/powerpoint/2010/main" val="3449131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10" name="Picture 9" descr="Lys-bakgrunn-til-forside.jpg"/>
          <p:cNvPicPr>
            <a:picLocks noChangeAspect="1"/>
          </p:cNvPicPr>
          <p:nvPr userDrawn="1"/>
        </p:nvPicPr>
        <p:blipFill>
          <a:blip r:embed="rId2"/>
          <a:stretch>
            <a:fillRect/>
          </a:stretch>
        </p:blipFill>
        <p:spPr>
          <a:xfrm>
            <a:off x="0" y="0"/>
            <a:ext cx="9144000" cy="5143500"/>
          </a:xfrm>
          <a:prstGeom prst="rect">
            <a:avLst/>
          </a:prstGeom>
        </p:spPr>
      </p:pic>
      <p:sp>
        <p:nvSpPr>
          <p:cNvPr id="5" name="Tittel 1"/>
          <p:cNvSpPr>
            <a:spLocks noGrp="1"/>
          </p:cNvSpPr>
          <p:nvPr>
            <p:ph type="ctrTitle" hasCustomPrompt="1"/>
          </p:nvPr>
        </p:nvSpPr>
        <p:spPr>
          <a:xfrm>
            <a:off x="0" y="2114550"/>
            <a:ext cx="9144000" cy="685800"/>
          </a:xfrm>
          <a:prstGeom prst="rect">
            <a:avLst/>
          </a:prstGeom>
        </p:spPr>
        <p:txBody>
          <a:bodyPr/>
          <a:lstStyle>
            <a:lvl1pPr>
              <a:defRPr b="1" i="0">
                <a:solidFill>
                  <a:schemeClr val="tx2"/>
                </a:solidFill>
                <a:latin typeface="Arial"/>
                <a:cs typeface="Arial"/>
              </a:defRPr>
            </a:lvl1pPr>
          </a:lstStyle>
          <a:p>
            <a:r>
              <a:rPr lang="nb-NO" dirty="0" smtClean="0"/>
              <a:t>Klikk for å legge til en tittel</a:t>
            </a:r>
            <a:endParaRPr lang="nb-NO" dirty="0"/>
          </a:p>
        </p:txBody>
      </p:sp>
      <p:sp>
        <p:nvSpPr>
          <p:cNvPr id="6" name="Undertittel 2"/>
          <p:cNvSpPr>
            <a:spLocks noGrp="1"/>
          </p:cNvSpPr>
          <p:nvPr>
            <p:ph type="subTitle" idx="1" hasCustomPrompt="1"/>
          </p:nvPr>
        </p:nvSpPr>
        <p:spPr>
          <a:xfrm>
            <a:off x="0" y="2914650"/>
            <a:ext cx="9144000" cy="1257300"/>
          </a:xfrm>
          <a:prstGeom prst="rect">
            <a:avLst/>
          </a:prstGeom>
        </p:spPr>
        <p:txBody>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legge til en undertittel</a:t>
            </a:r>
            <a:endParaRPr lang="nb-NO" dirty="0"/>
          </a:p>
        </p:txBody>
      </p:sp>
      <p:pic>
        <p:nvPicPr>
          <p:cNvPr id="8" name="Picture 7" descr="logo.png"/>
          <p:cNvPicPr>
            <a:picLocks noChangeAspect="1"/>
          </p:cNvPicPr>
          <p:nvPr userDrawn="1"/>
        </p:nvPicPr>
        <p:blipFill>
          <a:blip r:embed="rId3"/>
          <a:stretch>
            <a:fillRect/>
          </a:stretch>
        </p:blipFill>
        <p:spPr>
          <a:xfrm>
            <a:off x="609600" y="284232"/>
            <a:ext cx="2514600" cy="611118"/>
          </a:xfrm>
          <a:prstGeom prst="rect">
            <a:avLst/>
          </a:prstGeom>
        </p:spPr>
      </p:pic>
    </p:spTree>
    <p:extLst>
      <p:ext uri="{BB962C8B-B14F-4D97-AF65-F5344CB8AC3E}">
        <p14:creationId xmlns:p14="http://schemas.microsoft.com/office/powerpoint/2010/main" val="3211592121"/>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457200" y="400050"/>
            <a:ext cx="8229600" cy="6858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9" name="Content Placeholder 8"/>
          <p:cNvSpPr>
            <a:spLocks noGrp="1"/>
          </p:cNvSpPr>
          <p:nvPr>
            <p:ph sz="quarter" idx="17" hasCustomPrompt="1"/>
          </p:nvPr>
        </p:nvSpPr>
        <p:spPr>
          <a:xfrm>
            <a:off x="457200" y="1200150"/>
            <a:ext cx="4038600" cy="348615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Content Placeholder 8"/>
          <p:cNvSpPr>
            <a:spLocks noGrp="1"/>
          </p:cNvSpPr>
          <p:nvPr>
            <p:ph sz="quarter" idx="18" hasCustomPrompt="1"/>
          </p:nvPr>
        </p:nvSpPr>
        <p:spPr>
          <a:xfrm>
            <a:off x="4648200" y="1200150"/>
            <a:ext cx="4038600" cy="348615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306273649"/>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7" name="Undertittel 2"/>
          <p:cNvSpPr>
            <a:spLocks noGrp="1"/>
          </p:cNvSpPr>
          <p:nvPr>
            <p:ph type="subTitle" idx="13" hasCustomPrompt="1"/>
          </p:nvPr>
        </p:nvSpPr>
        <p:spPr>
          <a:xfrm>
            <a:off x="457200" y="400050"/>
            <a:ext cx="8229600" cy="6858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8" name="Content Placeholder 8"/>
          <p:cNvSpPr>
            <a:spLocks noGrp="1"/>
          </p:cNvSpPr>
          <p:nvPr>
            <p:ph sz="quarter" idx="17" hasCustomPrompt="1"/>
          </p:nvPr>
        </p:nvSpPr>
        <p:spPr>
          <a:xfrm>
            <a:off x="457200" y="1200150"/>
            <a:ext cx="8229600" cy="348615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516259513"/>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11" name="Undertittel 2"/>
          <p:cNvSpPr>
            <a:spLocks noGrp="1"/>
          </p:cNvSpPr>
          <p:nvPr>
            <p:ph type="subTitle" idx="13" hasCustomPrompt="1"/>
          </p:nvPr>
        </p:nvSpPr>
        <p:spPr>
          <a:xfrm>
            <a:off x="457200" y="400050"/>
            <a:ext cx="8229600" cy="6858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12" name="Content Placeholder 8"/>
          <p:cNvSpPr>
            <a:spLocks noGrp="1"/>
          </p:cNvSpPr>
          <p:nvPr>
            <p:ph sz="quarter" idx="17" hasCustomPrompt="1"/>
          </p:nvPr>
        </p:nvSpPr>
        <p:spPr>
          <a:xfrm>
            <a:off x="457200" y="1200150"/>
            <a:ext cx="8229600" cy="3486150"/>
          </a:xfrm>
          <a:prstGeom prst="rect">
            <a:avLst/>
          </a:prstGeom>
        </p:spPr>
        <p:txBody>
          <a:bodyPr vert="horz"/>
          <a:lstStyle>
            <a:lvl1pPr>
              <a:buClr>
                <a:schemeClr val="bg2"/>
              </a:buClr>
              <a:buFont typeface="Arial"/>
              <a:buChar char="•"/>
              <a:defRPr sz="2500" baseline="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bilde eller annet element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795242686"/>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5" name="Undertittel 2"/>
          <p:cNvSpPr>
            <a:spLocks noGrp="1"/>
          </p:cNvSpPr>
          <p:nvPr>
            <p:ph type="subTitle" idx="13" hasCustomPrompt="1"/>
          </p:nvPr>
        </p:nvSpPr>
        <p:spPr>
          <a:xfrm>
            <a:off x="457200" y="400050"/>
            <a:ext cx="8229600" cy="685800"/>
          </a:xfrm>
          <a:prstGeom prst="rect">
            <a:avLst/>
          </a:prstGeom>
          <a:noFill/>
          <a:ln>
            <a:noFill/>
          </a:ln>
          <a:effectLst/>
        </p:spPr>
        <p:txBody>
          <a:bodyPr lIns="0" tIns="36000" rIns="72000"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lang="nb-NO" sz="3500" b="1" i="0" kern="1200" dirty="0" smtClean="0">
                <a:solidFill>
                  <a:schemeClr val="tx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legge til en tittel</a:t>
            </a:r>
          </a:p>
        </p:txBody>
      </p:sp>
      <p:sp>
        <p:nvSpPr>
          <p:cNvPr id="6" name="Content Placeholder 8"/>
          <p:cNvSpPr>
            <a:spLocks noGrp="1"/>
          </p:cNvSpPr>
          <p:nvPr>
            <p:ph sz="quarter" idx="17" hasCustomPrompt="1"/>
          </p:nvPr>
        </p:nvSpPr>
        <p:spPr>
          <a:xfrm>
            <a:off x="457200" y="1200150"/>
            <a:ext cx="4038600" cy="348615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tx1"/>
                </a:solidFill>
                <a:latin typeface="Arial"/>
                <a:cs typeface="Arial"/>
              </a:defRPr>
            </a:lvl2pPr>
            <a:lvl3pPr>
              <a:buClr>
                <a:schemeClr val="bg2"/>
              </a:buClr>
              <a:buFont typeface="Arial"/>
              <a:buChar char="•"/>
              <a:defRPr sz="2000">
                <a:solidFill>
                  <a:schemeClr val="tx1"/>
                </a:solidFill>
                <a:latin typeface="Arial"/>
                <a:cs typeface="Arial"/>
              </a:defRPr>
            </a:lvl3pPr>
            <a:lvl4pPr>
              <a:buClr>
                <a:schemeClr val="bg2"/>
              </a:buClr>
              <a:buFont typeface="Arial"/>
              <a:buChar char="•"/>
              <a:defRPr sz="2000">
                <a:solidFill>
                  <a:schemeClr val="tx1"/>
                </a:solidFill>
                <a:latin typeface="Arial"/>
                <a:cs typeface="Arial"/>
              </a:defRPr>
            </a:lvl4pPr>
            <a:lvl5pPr>
              <a:buClr>
                <a:schemeClr val="bg2"/>
              </a:buClr>
              <a:buFont typeface="Arial"/>
              <a:buChar char="•"/>
              <a:defRPr sz="2000">
                <a:solidFill>
                  <a:schemeClr val="tx1"/>
                </a:solidFill>
                <a:latin typeface="Arial"/>
                <a:cs typeface="Arial"/>
              </a:defRPr>
            </a:lvl5pPr>
          </a:lstStyle>
          <a:p>
            <a:pPr lvl="0"/>
            <a:r>
              <a:rPr lang="nb-NO" dirty="0" smtClean="0"/>
              <a:t>Klikk for å legge til tekst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Content Placeholder 8"/>
          <p:cNvSpPr>
            <a:spLocks noGrp="1"/>
          </p:cNvSpPr>
          <p:nvPr>
            <p:ph sz="quarter" idx="18" hasCustomPrompt="1"/>
          </p:nvPr>
        </p:nvSpPr>
        <p:spPr>
          <a:xfrm>
            <a:off x="4648200" y="1200150"/>
            <a:ext cx="4038600" cy="17145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
        <p:nvSpPr>
          <p:cNvPr id="9" name="Content Placeholder 8"/>
          <p:cNvSpPr>
            <a:spLocks noGrp="1"/>
          </p:cNvSpPr>
          <p:nvPr>
            <p:ph sz="quarter" idx="19" hasCustomPrompt="1"/>
          </p:nvPr>
        </p:nvSpPr>
        <p:spPr>
          <a:xfrm>
            <a:off x="4648200" y="2971800"/>
            <a:ext cx="4038600" cy="1714500"/>
          </a:xfrm>
          <a:prstGeom prst="rect">
            <a:avLst/>
          </a:prstGeom>
        </p:spPr>
        <p:txBody>
          <a:bodyPr vert="horz"/>
          <a:lstStyle>
            <a:lvl1pPr>
              <a:buClr>
                <a:schemeClr val="bg2"/>
              </a:buClr>
              <a:buFont typeface="Arial"/>
              <a:buChar char="•"/>
              <a:defRPr sz="2500">
                <a:solidFill>
                  <a:schemeClr val="tx1"/>
                </a:solidFill>
                <a:latin typeface="Arial"/>
                <a:cs typeface="Arial"/>
              </a:defRPr>
            </a:lvl1pPr>
            <a:lvl2pPr>
              <a:buClr>
                <a:schemeClr val="bg2"/>
              </a:buClr>
              <a:buFont typeface="Arial"/>
              <a:buChar char="•"/>
              <a:defRPr sz="2000">
                <a:solidFill>
                  <a:schemeClr val="accent1"/>
                </a:solidFill>
                <a:latin typeface="Arial"/>
                <a:cs typeface="Arial"/>
              </a:defRPr>
            </a:lvl2pPr>
            <a:lvl3pPr>
              <a:buClr>
                <a:schemeClr val="bg2"/>
              </a:buClr>
              <a:buFont typeface="Arial"/>
              <a:buChar char="•"/>
              <a:defRPr sz="2000">
                <a:solidFill>
                  <a:schemeClr val="accent1"/>
                </a:solidFill>
                <a:latin typeface="Arial"/>
                <a:cs typeface="Arial"/>
              </a:defRPr>
            </a:lvl3pPr>
            <a:lvl4pPr>
              <a:buClr>
                <a:schemeClr val="bg2"/>
              </a:buClr>
              <a:buFont typeface="Arial"/>
              <a:buChar char="•"/>
              <a:defRPr sz="2000">
                <a:solidFill>
                  <a:schemeClr val="accent1"/>
                </a:solidFill>
                <a:latin typeface="Arial"/>
                <a:cs typeface="Arial"/>
              </a:defRPr>
            </a:lvl4pPr>
            <a:lvl5pPr>
              <a:buClr>
                <a:schemeClr val="bg2"/>
              </a:buClr>
              <a:buFont typeface="Arial"/>
              <a:buChar char="•"/>
              <a:defRPr sz="2000">
                <a:solidFill>
                  <a:schemeClr val="accent1"/>
                </a:solidFill>
                <a:latin typeface="Arial"/>
                <a:cs typeface="Arial"/>
              </a:defRPr>
            </a:lvl5pPr>
          </a:lstStyle>
          <a:p>
            <a:pPr lvl="0"/>
            <a:r>
              <a:rPr lang="nb-NO" dirty="0" smtClean="0"/>
              <a:t>Klikk for å legge til bilde eller annet element</a:t>
            </a:r>
            <a:endParaRPr lang="nb-NO" dirty="0"/>
          </a:p>
        </p:txBody>
      </p:sp>
    </p:spTree>
    <p:extLst>
      <p:ext uri="{BB962C8B-B14F-4D97-AF65-F5344CB8AC3E}">
        <p14:creationId xmlns:p14="http://schemas.microsoft.com/office/powerpoint/2010/main" val="28372739"/>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15"/>
          <p:cNvSpPr txBox="1">
            <a:spLocks/>
          </p:cNvSpPr>
          <p:nvPr/>
        </p:nvSpPr>
        <p:spPr>
          <a:xfrm>
            <a:off x="7079312" y="4840002"/>
            <a:ext cx="1021080" cy="2286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rgbClr val="4E6172"/>
                </a:solidFill>
              </a:rPr>
              <a:pPr algn="r"/>
              <a:t>‹#›</a:t>
            </a:fld>
            <a:endParaRPr lang="nb-NO" dirty="0">
              <a:solidFill>
                <a:srgbClr val="4E6172"/>
              </a:solidFill>
            </a:endParaRPr>
          </a:p>
        </p:txBody>
      </p:sp>
      <p:sp>
        <p:nvSpPr>
          <p:cNvPr id="32" name="Date Placeholder 9"/>
          <p:cNvSpPr txBox="1">
            <a:spLocks/>
          </p:cNvSpPr>
          <p:nvPr/>
        </p:nvSpPr>
        <p:spPr>
          <a:xfrm>
            <a:off x="8244408" y="4943215"/>
            <a:ext cx="936000" cy="166817"/>
          </a:xfrm>
          <a:prstGeom prst="rect">
            <a:avLst/>
          </a:prstGeom>
        </p:spPr>
        <p:txBody>
          <a:bodyPr anchor="ctr"/>
          <a:lstStyle>
            <a:defPPr>
              <a:defRPr lang="nb-NO"/>
            </a:defPPr>
            <a:lvl1pPr marL="0" algn="l" defTabSz="914400" rtl="0" eaLnBrk="1" latinLnBrk="0" hangingPunct="1">
              <a:defRPr kumimoji="0" lang="nb-NO" sz="1800" kern="1200">
                <a:solidFill>
                  <a:srgbClr val="A0A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8D346D-A53F-433C-9D37-45A337EA482C}" type="datetime1">
              <a:rPr lang="nb-NO" sz="1050" smtClean="0">
                <a:solidFill>
                  <a:schemeClr val="tx2"/>
                </a:solidFill>
              </a:rPr>
              <a:pPr/>
              <a:t>11.03.2018</a:t>
            </a:fld>
            <a:endParaRPr lang="nb-NO" sz="1050" dirty="0">
              <a:solidFill>
                <a:schemeClr val="tx2"/>
              </a:solidFill>
            </a:endParaRPr>
          </a:p>
        </p:txBody>
      </p:sp>
      <p:sp>
        <p:nvSpPr>
          <p:cNvPr id="34" name="Rectangle 12"/>
          <p:cNvSpPr>
            <a:spLocks noGrp="1"/>
          </p:cNvSpPr>
          <p:nvPr>
            <p:ph type="ftr" sz="quarter" idx="3"/>
          </p:nvPr>
        </p:nvSpPr>
        <p:spPr>
          <a:xfrm>
            <a:off x="4067944" y="4857750"/>
            <a:ext cx="3733800" cy="228600"/>
          </a:xfrm>
          <a:prstGeom prst="rect">
            <a:avLst/>
          </a:prstGeom>
        </p:spPr>
        <p:txBody>
          <a:bodyPr vert="horz" lIns="0" anchor="ctr"/>
          <a:lstStyle>
            <a:lvl1pPr algn="l" eaLnBrk="1" latinLnBrk="0" hangingPunct="1">
              <a:defRPr kumimoji="0" lang="nb-NO" sz="1000">
                <a:solidFill>
                  <a:schemeClr val="tx2"/>
                </a:solidFill>
              </a:defRPr>
            </a:lvl1pPr>
          </a:lstStyle>
          <a:p>
            <a:endParaRPr lang="en-US" dirty="0"/>
          </a:p>
        </p:txBody>
      </p:sp>
      <p:sp>
        <p:nvSpPr>
          <p:cNvPr id="10" name="Rectangle 15"/>
          <p:cNvSpPr txBox="1">
            <a:spLocks/>
          </p:cNvSpPr>
          <p:nvPr/>
        </p:nvSpPr>
        <p:spPr>
          <a:xfrm>
            <a:off x="7079312" y="4840002"/>
            <a:ext cx="1021080" cy="228600"/>
          </a:xfrm>
          <a:prstGeom prst="rect">
            <a:avLst/>
          </a:prstGeom>
        </p:spPr>
        <p:txBody>
          <a:bodyPr anchor="ct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56D3EEF-DE4E-429D-8EC4-DDC531AFF587}" type="slidenum">
              <a:rPr lang="nb-NO" sz="1000" smtClean="0">
                <a:solidFill>
                  <a:schemeClr val="tx2"/>
                </a:solidFill>
              </a:rPr>
              <a:pPr algn="r"/>
              <a:t>‹#›</a:t>
            </a:fld>
            <a:endParaRPr lang="nb-NO" dirty="0">
              <a:solidFill>
                <a:schemeClr val="tx2"/>
              </a:solidFill>
            </a:endParaRPr>
          </a:p>
        </p:txBody>
      </p:sp>
      <p:pic>
        <p:nvPicPr>
          <p:cNvPr id="12" name="Picture 11" descr="logo.png"/>
          <p:cNvPicPr>
            <a:picLocks noChangeAspect="1"/>
          </p:cNvPicPr>
          <p:nvPr/>
        </p:nvPicPr>
        <p:blipFill>
          <a:blip r:embed="rId7"/>
          <a:stretch>
            <a:fillRect/>
          </a:stretch>
        </p:blipFill>
        <p:spPr>
          <a:xfrm>
            <a:off x="7543800" y="133350"/>
            <a:ext cx="1143000" cy="277781"/>
          </a:xfrm>
          <a:prstGeom prst="rect">
            <a:avLst/>
          </a:prstGeom>
        </p:spPr>
      </p:pic>
      <p:pic>
        <p:nvPicPr>
          <p:cNvPr id="13" name="Picture 12" descr="hjørne.png"/>
          <p:cNvPicPr>
            <a:picLocks noChangeAspect="1"/>
          </p:cNvPicPr>
          <p:nvPr/>
        </p:nvPicPr>
        <p:blipFill>
          <a:blip r:embed="rId8"/>
          <a:stretch>
            <a:fillRect/>
          </a:stretch>
        </p:blipFill>
        <p:spPr>
          <a:xfrm>
            <a:off x="0" y="-19050"/>
            <a:ext cx="2819400" cy="1127760"/>
          </a:xfrm>
          <a:prstGeom prst="rect">
            <a:avLst/>
          </a:prstGeom>
        </p:spPr>
      </p:pic>
      <p:pic>
        <p:nvPicPr>
          <p:cNvPr id="16" name="Picture 15" descr="lys-footer.png"/>
          <p:cNvPicPr>
            <a:picLocks noChangeAspect="1"/>
          </p:cNvPicPr>
          <p:nvPr userDrawn="1"/>
        </p:nvPicPr>
        <p:blipFill>
          <a:blip r:embed="rId9"/>
          <a:stretch>
            <a:fillRect/>
          </a:stretch>
        </p:blipFill>
        <p:spPr>
          <a:xfrm>
            <a:off x="0" y="4578525"/>
            <a:ext cx="9144000" cy="609600"/>
          </a:xfrm>
          <a:prstGeom prst="rect">
            <a:avLst/>
          </a:prstGeom>
        </p:spPr>
      </p:pic>
    </p:spTree>
    <p:extLst>
      <p:ext uri="{BB962C8B-B14F-4D97-AF65-F5344CB8AC3E}">
        <p14:creationId xmlns:p14="http://schemas.microsoft.com/office/powerpoint/2010/main" val="128291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eiviseren.no/" TargetMode="External"/><Relationship Id="rId2" Type="http://schemas.openxmlformats.org/officeDocument/2006/relationships/hyperlink" Target="http://www.husbanken.no/" TargetMode="External"/><Relationship Id="rId1" Type="http://schemas.openxmlformats.org/officeDocument/2006/relationships/slideLayout" Target="../slideLayouts/slideLayout4.xml"/><Relationship Id="rId4" Type="http://schemas.openxmlformats.org/officeDocument/2006/relationships/hyperlink" Target="mailto:lre@husbanken.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lovdata.no/lov/2008-06-27-71/%C2%A720-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Bærekraftig boligbygging</a:t>
            </a:r>
            <a:endParaRPr lang="nb-NO" dirty="0"/>
          </a:p>
        </p:txBody>
      </p:sp>
      <p:sp>
        <p:nvSpPr>
          <p:cNvPr id="3" name="Undertittel 2"/>
          <p:cNvSpPr>
            <a:spLocks noGrp="1"/>
          </p:cNvSpPr>
          <p:nvPr>
            <p:ph type="subTitle" idx="1"/>
          </p:nvPr>
        </p:nvSpPr>
        <p:spPr/>
        <p:txBody>
          <a:bodyPr/>
          <a:lstStyle/>
          <a:p>
            <a:r>
              <a:rPr lang="nb-NO" dirty="0" smtClean="0"/>
              <a:t>Lene R. Edvardsen</a:t>
            </a:r>
          </a:p>
          <a:p>
            <a:r>
              <a:rPr lang="nb-NO" sz="2000" b="1" dirty="0" smtClean="0"/>
              <a:t>Alta 12. mars 2018</a:t>
            </a:r>
            <a:endParaRPr lang="nb-NO" sz="2000" b="1" dirty="0"/>
          </a:p>
        </p:txBody>
      </p:sp>
    </p:spTree>
    <p:extLst>
      <p:ext uri="{BB962C8B-B14F-4D97-AF65-F5344CB8AC3E}">
        <p14:creationId xmlns:p14="http://schemas.microsoft.com/office/powerpoint/2010/main" val="220367491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Husbanken – strategiske mål 2018</a:t>
            </a:r>
            <a:endParaRPr lang="nb-NO" dirty="0"/>
          </a:p>
        </p:txBody>
      </p:sp>
      <p:sp>
        <p:nvSpPr>
          <p:cNvPr id="3" name="Plassholder for innhold 2"/>
          <p:cNvSpPr>
            <a:spLocks noGrp="1"/>
          </p:cNvSpPr>
          <p:nvPr>
            <p:ph sz="quarter" idx="17"/>
          </p:nvPr>
        </p:nvSpPr>
        <p:spPr/>
        <p:txBody>
          <a:bodyPr/>
          <a:lstStyle/>
          <a:p>
            <a:r>
              <a:rPr lang="nb-NO" dirty="0"/>
              <a:t>Vanskeligstilte på boligmarkedet skal kunne skaffe seg og beholde en egnet </a:t>
            </a:r>
            <a:r>
              <a:rPr lang="nb-NO" dirty="0" smtClean="0"/>
              <a:t>bolig</a:t>
            </a:r>
          </a:p>
          <a:p>
            <a:pPr lvl="1">
              <a:buFont typeface="Wingdings" panose="05000000000000000000" pitchFamily="2" charset="2"/>
              <a:buChar char="Ø"/>
            </a:pPr>
            <a:r>
              <a:rPr lang="nb-NO" sz="1500" dirty="0"/>
              <a:t>Skape gode bomiljøer gjennom helhetlig boligplanlegging</a:t>
            </a:r>
          </a:p>
          <a:p>
            <a:pPr lvl="1">
              <a:buFont typeface="Wingdings" panose="05000000000000000000" pitchFamily="2" charset="2"/>
              <a:buChar char="Ø"/>
            </a:pPr>
            <a:r>
              <a:rPr lang="nb-NO" sz="1500" dirty="0"/>
              <a:t>B</a:t>
            </a:r>
            <a:r>
              <a:rPr lang="nb-NO" sz="1500" dirty="0" smtClean="0"/>
              <a:t>idra </a:t>
            </a:r>
            <a:r>
              <a:rPr lang="nb-NO" sz="1500" dirty="0"/>
              <a:t>til at kommunenes planverk ivaretar boligforsyning, boligkvalitet, demografiske utfordringer, utvikling av gode boområder og boforhold for både innbyggerne generelt, og for de vanskeligstilte på boligmarkedet spesielt.</a:t>
            </a:r>
            <a:endParaRPr lang="nb-NO" sz="1500" dirty="0" smtClean="0"/>
          </a:p>
          <a:p>
            <a:r>
              <a:rPr lang="nb-NO" dirty="0" smtClean="0"/>
              <a:t>Husbanken </a:t>
            </a:r>
            <a:r>
              <a:rPr lang="nb-NO" dirty="0"/>
              <a:t>skal bidra til gode </a:t>
            </a:r>
            <a:r>
              <a:rPr lang="nb-NO" dirty="0" smtClean="0"/>
              <a:t>boligkvaliteter</a:t>
            </a:r>
          </a:p>
          <a:p>
            <a:pPr lvl="1">
              <a:buFont typeface="Wingdings" panose="05000000000000000000" pitchFamily="2" charset="2"/>
              <a:buChar char="Ø"/>
            </a:pPr>
            <a:r>
              <a:rPr lang="nb-NO" sz="1500" dirty="0" smtClean="0"/>
              <a:t>Universell </a:t>
            </a:r>
            <a:r>
              <a:rPr lang="nb-NO" sz="1500" dirty="0"/>
              <a:t>utforming og tilgjengelighet skal være en integrert del av kommuneprogrammet. Husbanken skal prioritere eksisterende boligmasse innen universell utforming.</a:t>
            </a:r>
          </a:p>
          <a:p>
            <a:r>
              <a:rPr lang="nb-NO" dirty="0" smtClean="0"/>
              <a:t>Nasjonal </a:t>
            </a:r>
            <a:r>
              <a:rPr lang="nb-NO" dirty="0"/>
              <a:t>kunnskapsrolle innenfor sosial boligpolitikk</a:t>
            </a:r>
          </a:p>
        </p:txBody>
      </p:sp>
    </p:spTree>
    <p:extLst>
      <p:ext uri="{BB962C8B-B14F-4D97-AF65-F5344CB8AC3E}">
        <p14:creationId xmlns:p14="http://schemas.microsoft.com/office/powerpoint/2010/main" val="10390651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Dialog, samhandling og virkemidler</a:t>
            </a:r>
            <a:endParaRPr lang="nb-NO" dirty="0"/>
          </a:p>
        </p:txBody>
      </p:sp>
      <p:sp>
        <p:nvSpPr>
          <p:cNvPr id="3" name="Plassholder for innhold 2"/>
          <p:cNvSpPr>
            <a:spLocks noGrp="1"/>
          </p:cNvSpPr>
          <p:nvPr>
            <p:ph sz="quarter" idx="17"/>
          </p:nvPr>
        </p:nvSpPr>
        <p:spPr/>
        <p:txBody>
          <a:bodyPr/>
          <a:lstStyle/>
          <a:p>
            <a:r>
              <a:rPr lang="nb-NO" dirty="0"/>
              <a:t>Gjennom virkemidler som bostøtte, lån, tilskudd, kompetansebygging og kunnskapsutvikling støtter vi kommunene faglig og økonomisk i deres arbeid med å hjelpe vanskeligstilte på boligmarkedet</a:t>
            </a:r>
            <a:r>
              <a:rPr lang="nb-NO" dirty="0" smtClean="0"/>
              <a:t>.</a:t>
            </a:r>
          </a:p>
          <a:p>
            <a:pPr marL="0" indent="0">
              <a:buNone/>
            </a:pPr>
            <a:r>
              <a:rPr lang="nb-NO" dirty="0" smtClean="0"/>
              <a:t> </a:t>
            </a:r>
          </a:p>
          <a:p>
            <a:r>
              <a:rPr lang="nb-NO" dirty="0" smtClean="0"/>
              <a:t>Andre </a:t>
            </a:r>
            <a:r>
              <a:rPr lang="nb-NO" dirty="0"/>
              <a:t>sentrale samarbeidspartnere er byggenæringen, kunnskapsmiljøer og velferdsaktører</a:t>
            </a:r>
            <a:r>
              <a:rPr lang="nb-NO" b="1" dirty="0" smtClean="0"/>
              <a:t>.</a:t>
            </a:r>
          </a:p>
          <a:p>
            <a:endParaRPr lang="nb-NO" b="1" dirty="0" smtClean="0"/>
          </a:p>
          <a:p>
            <a:endParaRPr lang="nb-NO" sz="2300" dirty="0"/>
          </a:p>
        </p:txBody>
      </p:sp>
    </p:spTree>
    <p:extLst>
      <p:ext uri="{BB962C8B-B14F-4D97-AF65-F5344CB8AC3E}">
        <p14:creationId xmlns:p14="http://schemas.microsoft.com/office/powerpoint/2010/main" val="298805894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Kommuneprogrammet 2016 - 2020</a:t>
            </a:r>
            <a:endParaRPr lang="nb-NO" dirty="0"/>
          </a:p>
        </p:txBody>
      </p:sp>
      <p:sp>
        <p:nvSpPr>
          <p:cNvPr id="3" name="Plassholder for innhold 2"/>
          <p:cNvSpPr>
            <a:spLocks noGrp="1"/>
          </p:cNvSpPr>
          <p:nvPr>
            <p:ph sz="quarter" idx="17"/>
          </p:nvPr>
        </p:nvSpPr>
        <p:spPr/>
        <p:txBody>
          <a:bodyPr/>
          <a:lstStyle/>
          <a:p>
            <a:r>
              <a:rPr lang="nb-NO" sz="2200" dirty="0"/>
              <a:t>Kommuneprogrammet </a:t>
            </a:r>
            <a:r>
              <a:rPr lang="nb-NO" sz="2200" dirty="0" smtClean="0"/>
              <a:t>er </a:t>
            </a:r>
            <a:r>
              <a:rPr lang="nb-NO" sz="2200" dirty="0"/>
              <a:t>Husbankens viktigste redskap for å realisere Bolig for </a:t>
            </a:r>
            <a:r>
              <a:rPr lang="nb-NO" sz="2200" dirty="0" smtClean="0"/>
              <a:t>velferd.</a:t>
            </a:r>
          </a:p>
          <a:p>
            <a:r>
              <a:rPr lang="nb-NO" sz="2200" b="1" dirty="0" smtClean="0"/>
              <a:t>Veiviseren.no</a:t>
            </a:r>
          </a:p>
          <a:p>
            <a:r>
              <a:rPr lang="nb-NO" sz="2200" dirty="0" smtClean="0"/>
              <a:t>Programmet </a:t>
            </a:r>
            <a:r>
              <a:rPr lang="nb-NO" sz="2200" dirty="0"/>
              <a:t>er organisert med et grunntilbud og to </a:t>
            </a:r>
            <a:r>
              <a:rPr lang="nb-NO" sz="2200" dirty="0" smtClean="0"/>
              <a:t>delprogrammer; </a:t>
            </a:r>
            <a:r>
              <a:rPr lang="nb-NO" sz="2200" dirty="0"/>
              <a:t>et storbyprogram og et by- og tettstedsprogram. </a:t>
            </a:r>
          </a:p>
          <a:p>
            <a:r>
              <a:rPr lang="nb-NO" sz="2200" dirty="0" smtClean="0"/>
              <a:t>Alle </a:t>
            </a:r>
            <a:r>
              <a:rPr lang="nb-NO" sz="2200" dirty="0"/>
              <a:t>virkemidlene våre inngår i grunntilbudet til alle kommuner</a:t>
            </a:r>
          </a:p>
        </p:txBody>
      </p:sp>
    </p:spTree>
    <p:extLst>
      <p:ext uri="{BB962C8B-B14F-4D97-AF65-F5344CB8AC3E}">
        <p14:creationId xmlns:p14="http://schemas.microsoft.com/office/powerpoint/2010/main" val="279023119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err="1" smtClean="0"/>
              <a:t>Grunnlån</a:t>
            </a:r>
            <a:r>
              <a:rPr lang="nb-NO" dirty="0" smtClean="0"/>
              <a:t> oppføring </a:t>
            </a:r>
            <a:r>
              <a:rPr lang="nb-NO" smtClean="0"/>
              <a:t>og utbedring</a:t>
            </a:r>
            <a:endParaRPr lang="nb-NO"/>
          </a:p>
        </p:txBody>
      </p:sp>
      <p:sp>
        <p:nvSpPr>
          <p:cNvPr id="3" name="Plassholder for innhold 2"/>
          <p:cNvSpPr>
            <a:spLocks noGrp="1"/>
          </p:cNvSpPr>
          <p:nvPr>
            <p:ph sz="quarter" idx="17"/>
          </p:nvPr>
        </p:nvSpPr>
        <p:spPr/>
        <p:txBody>
          <a:bodyPr/>
          <a:lstStyle/>
          <a:p>
            <a:r>
              <a:rPr lang="nb-NO" sz="2000" dirty="0"/>
              <a:t>B</a:t>
            </a:r>
            <a:r>
              <a:rPr lang="nb-NO" sz="2000" dirty="0" smtClean="0"/>
              <a:t>idra </a:t>
            </a:r>
            <a:r>
              <a:rPr lang="nb-NO" sz="2000" dirty="0"/>
              <a:t>til å fremme viktige boligkvaliteter som miljøeffektivitet og universell utforming i ny og eksisterende </a:t>
            </a:r>
            <a:r>
              <a:rPr lang="nb-NO" sz="2000" dirty="0" smtClean="0"/>
              <a:t>bebyggelse, skaffe </a:t>
            </a:r>
            <a:r>
              <a:rPr lang="nb-NO" sz="2000" dirty="0"/>
              <a:t>boliger til </a:t>
            </a:r>
            <a:r>
              <a:rPr lang="nb-NO" sz="2000" dirty="0" smtClean="0"/>
              <a:t>vanskeligstilte og sikre nødvendig boligforsyning i distriktene</a:t>
            </a:r>
          </a:p>
          <a:p>
            <a:r>
              <a:rPr lang="nb-NO" sz="2000" dirty="0" smtClean="0">
                <a:latin typeface="Arial" panose="020B0604020202020204" pitchFamily="34" charset="0"/>
                <a:cs typeface="Arial" panose="020B0604020202020204" pitchFamily="34" charset="0"/>
              </a:rPr>
              <a:t>Husbanken </a:t>
            </a:r>
            <a:r>
              <a:rPr lang="nb-NO" sz="2000" dirty="0">
                <a:latin typeface="Arial" panose="020B0604020202020204" pitchFamily="34" charset="0"/>
                <a:cs typeface="Arial" panose="020B0604020202020204" pitchFamily="34" charset="0"/>
              </a:rPr>
              <a:t>ønsker piloter og forbildeprosjekter i samarbeid med relevante aktører.</a:t>
            </a:r>
          </a:p>
          <a:p>
            <a:endParaRPr lang="nb-NO" dirty="0"/>
          </a:p>
        </p:txBody>
      </p:sp>
      <p:pic>
        <p:nvPicPr>
          <p:cNvPr id="5" name="Picture 4"/>
          <p:cNvPicPr>
            <a:picLocks noGrp="1" noChangeAspect="1" noChangeArrowheads="1"/>
          </p:cNvPicPr>
          <p:nvPr>
            <p:ph sz="quarter" idx="18"/>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63638"/>
            <a:ext cx="40386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88775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Låneutmåling – nye boliger</a:t>
            </a:r>
            <a:endParaRPr lang="nb-NO" dirty="0"/>
          </a:p>
        </p:txBody>
      </p:sp>
      <p:sp>
        <p:nvSpPr>
          <p:cNvPr id="3" name="Plassholder for innhold 2"/>
          <p:cNvSpPr>
            <a:spLocks noGrp="1"/>
          </p:cNvSpPr>
          <p:nvPr>
            <p:ph sz="quarter" idx="17"/>
          </p:nvPr>
        </p:nvSpPr>
        <p:spPr/>
        <p:txBody>
          <a:bodyPr/>
          <a:lstStyle/>
          <a:p>
            <a:r>
              <a:rPr lang="nb-NO" dirty="0">
                <a:latin typeface="Arial" panose="020B0604020202020204" pitchFamily="34" charset="0"/>
                <a:cs typeface="Arial" panose="020B0604020202020204" pitchFamily="34" charset="0"/>
              </a:rPr>
              <a:t>Husbanken kan gi </a:t>
            </a:r>
            <a:r>
              <a:rPr lang="nb-NO" dirty="0" err="1">
                <a:latin typeface="Arial" panose="020B0604020202020204" pitchFamily="34" charset="0"/>
                <a:cs typeface="Arial" panose="020B0604020202020204" pitchFamily="34" charset="0"/>
              </a:rPr>
              <a:t>grunnlån</a:t>
            </a:r>
            <a:r>
              <a:rPr lang="nb-NO" dirty="0">
                <a:latin typeface="Arial" panose="020B0604020202020204" pitchFamily="34" charset="0"/>
                <a:cs typeface="Arial" panose="020B0604020202020204" pitchFamily="34" charset="0"/>
              </a:rPr>
              <a:t> på 80 % av godkjente prosjektkostnader eller salgspris</a:t>
            </a:r>
            <a:r>
              <a:rPr lang="nb-NO" dirty="0" smtClean="0">
                <a:latin typeface="Arial" panose="020B0604020202020204" pitchFamily="34" charset="0"/>
                <a:cs typeface="Arial" panose="020B0604020202020204" pitchFamily="34" charset="0"/>
              </a:rPr>
              <a:t>.</a:t>
            </a:r>
          </a:p>
          <a:p>
            <a:r>
              <a:rPr lang="nb-NO" dirty="0" smtClean="0">
                <a:latin typeface="Arial" panose="020B0604020202020204" pitchFamily="34" charset="0"/>
                <a:cs typeface="Arial" panose="020B0604020202020204" pitchFamily="34" charset="0"/>
              </a:rPr>
              <a:t>Ved tilvisningsavtaler kan det gis </a:t>
            </a:r>
            <a:r>
              <a:rPr lang="nb-NO" dirty="0" err="1" smtClean="0">
                <a:latin typeface="Arial" panose="020B0604020202020204" pitchFamily="34" charset="0"/>
                <a:cs typeface="Arial" panose="020B0604020202020204" pitchFamily="34" charset="0"/>
              </a:rPr>
              <a:t>grunnlån</a:t>
            </a:r>
            <a:r>
              <a:rPr lang="nb-NO" dirty="0" smtClean="0">
                <a:latin typeface="Arial" panose="020B0604020202020204" pitchFamily="34" charset="0"/>
                <a:cs typeface="Arial" panose="020B0604020202020204" pitchFamily="34" charset="0"/>
              </a:rPr>
              <a:t> på 85%</a:t>
            </a:r>
            <a:r>
              <a:rPr lang="nb-NO" sz="1800" dirty="0" smtClean="0">
                <a:latin typeface="Arial" panose="020B0604020202020204" pitchFamily="34" charset="0"/>
                <a:cs typeface="Arial" panose="020B0604020202020204" pitchFamily="34" charset="0"/>
              </a:rPr>
              <a:t>(må foreligge samarbeidsavtale </a:t>
            </a:r>
            <a:r>
              <a:rPr lang="nb-NO" sz="1800" dirty="0" err="1" smtClean="0">
                <a:latin typeface="Arial" panose="020B0604020202020204" pitchFamily="34" charset="0"/>
                <a:cs typeface="Arial" panose="020B0604020202020204" pitchFamily="34" charset="0"/>
              </a:rPr>
              <a:t>medkommunen</a:t>
            </a:r>
            <a:r>
              <a:rPr lang="nb-NO" sz="1800" dirty="0" smtClean="0">
                <a:latin typeface="Arial" panose="020B0604020202020204" pitchFamily="34" charset="0"/>
                <a:cs typeface="Arial" panose="020B0604020202020204" pitchFamily="34" charset="0"/>
              </a:rPr>
              <a:t>)</a:t>
            </a:r>
            <a:endParaRPr lang="nb-NO" sz="1800" dirty="0">
              <a:latin typeface="Arial" panose="020B0604020202020204" pitchFamily="34" charset="0"/>
              <a:cs typeface="Arial" panose="020B0604020202020204" pitchFamily="34" charset="0"/>
            </a:endParaRPr>
          </a:p>
          <a:p>
            <a:endParaRPr lang="nb-NO" dirty="0"/>
          </a:p>
        </p:txBody>
      </p:sp>
      <p:pic>
        <p:nvPicPr>
          <p:cNvPr id="5" name="Picture 2" descr="H:\Trheim\Felles\Bilder\Colourbox bilder\hustegning og modellhus.jpg"/>
          <p:cNvPicPr>
            <a:picLocks noGrp="1" noChangeAspect="1" noChangeArrowheads="1"/>
          </p:cNvPicPr>
          <p:nvPr>
            <p:ph sz="quarter" idx="18"/>
          </p:nvPr>
        </p:nvPicPr>
        <p:blipFill>
          <a:blip r:embed="rId2" cstate="print">
            <a:extLst>
              <a:ext uri="{28A0092B-C50C-407E-A947-70E740481C1C}">
                <a14:useLocalDpi xmlns:a14="http://schemas.microsoft.com/office/drawing/2010/main" val="0"/>
              </a:ext>
            </a:extLst>
          </a:blip>
          <a:srcRect/>
          <a:stretch>
            <a:fillRect/>
          </a:stretch>
        </p:blipFill>
        <p:spPr bwMode="auto">
          <a:xfrm>
            <a:off x="4722322" y="1347614"/>
            <a:ext cx="3890356" cy="31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23857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Låneutmåling – eksisterende boliger</a:t>
            </a:r>
            <a:endParaRPr lang="nb-NO" dirty="0"/>
          </a:p>
        </p:txBody>
      </p:sp>
      <p:sp>
        <p:nvSpPr>
          <p:cNvPr id="4" name="Plassholder for innhold 3"/>
          <p:cNvSpPr>
            <a:spLocks noGrp="1"/>
          </p:cNvSpPr>
          <p:nvPr>
            <p:ph sz="quarter" idx="17"/>
          </p:nvPr>
        </p:nvSpPr>
        <p:spPr/>
        <p:txBody>
          <a:bodyPr/>
          <a:lstStyle/>
          <a:p>
            <a:endParaRPr lang="nb-NO" dirty="0" smtClean="0"/>
          </a:p>
          <a:p>
            <a:r>
              <a:rPr lang="nb-NO" dirty="0" smtClean="0"/>
              <a:t>Ved </a:t>
            </a:r>
            <a:r>
              <a:rPr lang="nb-NO" dirty="0"/>
              <a:t>oppgradering kan </a:t>
            </a:r>
            <a:r>
              <a:rPr lang="nb-NO" dirty="0" err="1"/>
              <a:t>grunnlånet</a:t>
            </a:r>
            <a:r>
              <a:rPr lang="nb-NO" dirty="0"/>
              <a:t> utgjøre inntil 100 % av de kostnader Husbanken godkjenner. </a:t>
            </a:r>
          </a:p>
        </p:txBody>
      </p:sp>
      <p:pic>
        <p:nvPicPr>
          <p:cNvPr id="1026" name="Picture 2" descr="Bilderesultat for BYGGMESTER BILDE"/>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5238750" y="1585912"/>
            <a:ext cx="2857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0853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Hvem kan søke </a:t>
            </a:r>
            <a:r>
              <a:rPr lang="nb-NO" dirty="0" err="1" smtClean="0"/>
              <a:t>grunnlån</a:t>
            </a:r>
            <a:r>
              <a:rPr lang="nb-NO" dirty="0" smtClean="0"/>
              <a:t>?</a:t>
            </a:r>
            <a:endParaRPr lang="nb-NO" dirty="0"/>
          </a:p>
        </p:txBody>
      </p:sp>
      <p:sp>
        <p:nvSpPr>
          <p:cNvPr id="3" name="Plassholder for innhold 2"/>
          <p:cNvSpPr>
            <a:spLocks noGrp="1"/>
          </p:cNvSpPr>
          <p:nvPr>
            <p:ph sz="quarter" idx="17"/>
          </p:nvPr>
        </p:nvSpPr>
        <p:spPr/>
        <p:txBody>
          <a:bodyPr/>
          <a:lstStyle/>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Privatpersoner</a:t>
            </a:r>
          </a:p>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Utbyggere</a:t>
            </a:r>
          </a:p>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Borettslag</a:t>
            </a:r>
          </a:p>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Kommuner</a:t>
            </a:r>
          </a:p>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Fylkeskommuner</a:t>
            </a:r>
          </a:p>
          <a:p>
            <a:pPr>
              <a:buClr>
                <a:srgbClr val="00B050"/>
              </a:buClr>
              <a:buFont typeface="Wingdings" panose="05000000000000000000" pitchFamily="2" charset="2"/>
              <a:buChar char="Ø"/>
            </a:pPr>
            <a:r>
              <a:rPr lang="nb-NO" sz="2800" dirty="0">
                <a:latin typeface="Arial" panose="020B0604020202020204" pitchFamily="34" charset="0"/>
                <a:cs typeface="Arial" panose="020B0604020202020204" pitchFamily="34" charset="0"/>
              </a:rPr>
              <a:t>Selskap og stiftelser</a:t>
            </a:r>
          </a:p>
          <a:p>
            <a:endParaRPr lang="nb-NO" dirty="0"/>
          </a:p>
        </p:txBody>
      </p:sp>
      <p:pic>
        <p:nvPicPr>
          <p:cNvPr id="5" name="Plassholder for innhold 4"/>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5436096" y="1200150"/>
            <a:ext cx="2592288" cy="3486150"/>
          </a:xfrm>
          <a:prstGeom prst="rect">
            <a:avLst/>
          </a:prstGeom>
        </p:spPr>
      </p:pic>
    </p:spTree>
    <p:extLst>
      <p:ext uri="{BB962C8B-B14F-4D97-AF65-F5344CB8AC3E}">
        <p14:creationId xmlns:p14="http://schemas.microsoft.com/office/powerpoint/2010/main" val="408060197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endParaRPr lang="nb-NO"/>
          </a:p>
        </p:txBody>
      </p:sp>
      <p:sp>
        <p:nvSpPr>
          <p:cNvPr id="3" name="Plassholder for innhold 2"/>
          <p:cNvSpPr>
            <a:spLocks noGrp="1"/>
          </p:cNvSpPr>
          <p:nvPr>
            <p:ph sz="quarter" idx="17"/>
          </p:nvPr>
        </p:nvSpPr>
        <p:spPr/>
        <p:txBody>
          <a:bodyPr/>
          <a:lstStyle/>
          <a:p>
            <a:pPr marL="0" indent="0" algn="ctr">
              <a:buNone/>
            </a:pPr>
            <a:r>
              <a:rPr lang="nb-NO" sz="3600" b="1" dirty="0" smtClean="0"/>
              <a:t>Takk for oppmerksomheten</a:t>
            </a:r>
          </a:p>
          <a:p>
            <a:pPr marL="0" indent="0" algn="ctr">
              <a:buNone/>
            </a:pPr>
            <a:endParaRPr lang="nb-NO" dirty="0"/>
          </a:p>
          <a:p>
            <a:pPr marL="0" indent="0" algn="ctr">
              <a:buNone/>
            </a:pPr>
            <a:r>
              <a:rPr lang="nb-NO" dirty="0" smtClean="0">
                <a:hlinkClick r:id="rId2"/>
              </a:rPr>
              <a:t>www.husbanken.no</a:t>
            </a:r>
            <a:endParaRPr lang="nb-NO" dirty="0" smtClean="0"/>
          </a:p>
          <a:p>
            <a:pPr marL="0" indent="0" algn="ctr">
              <a:buNone/>
            </a:pPr>
            <a:r>
              <a:rPr lang="nb-NO" dirty="0" smtClean="0">
                <a:hlinkClick r:id="rId3"/>
              </a:rPr>
              <a:t>www.veiviseren.no</a:t>
            </a:r>
            <a:endParaRPr lang="nb-NO" dirty="0" smtClean="0"/>
          </a:p>
          <a:p>
            <a:pPr marL="0" indent="0" algn="ctr">
              <a:buNone/>
            </a:pPr>
            <a:r>
              <a:rPr lang="nb-NO" dirty="0" smtClean="0">
                <a:hlinkClick r:id="rId4"/>
              </a:rPr>
              <a:t>lre@husbanken.no</a:t>
            </a:r>
            <a:endParaRPr lang="nb-NO" dirty="0" smtClean="0"/>
          </a:p>
          <a:p>
            <a:pPr marL="0" indent="0" algn="ctr">
              <a:buNone/>
            </a:pPr>
            <a:endParaRPr lang="nb-NO" dirty="0"/>
          </a:p>
          <a:p>
            <a:pPr marL="0" indent="0" algn="ctr">
              <a:buNone/>
            </a:pPr>
            <a:endParaRPr lang="nb-NO" dirty="0" smtClean="0"/>
          </a:p>
          <a:p>
            <a:pPr marL="0" indent="0" algn="ctr">
              <a:buNone/>
            </a:pPr>
            <a:endParaRPr lang="nb-NO" dirty="0"/>
          </a:p>
        </p:txBody>
      </p:sp>
    </p:spTree>
    <p:extLst>
      <p:ext uri="{BB962C8B-B14F-4D97-AF65-F5344CB8AC3E}">
        <p14:creationId xmlns:p14="http://schemas.microsoft.com/office/powerpoint/2010/main" val="41828220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Om Husbanken</a:t>
            </a:r>
            <a:endParaRPr lang="nb-NO" dirty="0"/>
          </a:p>
        </p:txBody>
      </p:sp>
      <p:sp>
        <p:nvSpPr>
          <p:cNvPr id="3" name="Plassholder for innhold 2"/>
          <p:cNvSpPr>
            <a:spLocks noGrp="1"/>
          </p:cNvSpPr>
          <p:nvPr>
            <p:ph sz="quarter" idx="17"/>
          </p:nvPr>
        </p:nvSpPr>
        <p:spPr/>
        <p:txBody>
          <a:bodyPr/>
          <a:lstStyle/>
          <a:p>
            <a:pPr marL="0" indent="0">
              <a:buNone/>
            </a:pPr>
            <a:endParaRPr lang="nb-NO" dirty="0"/>
          </a:p>
          <a:p>
            <a:r>
              <a:rPr lang="nb-NO" dirty="0"/>
              <a:t>Regjeringens visjon for boligpolitikken er at alle skal kunne bo trygt og godt. </a:t>
            </a:r>
            <a:endParaRPr lang="nb-NO" dirty="0" smtClean="0"/>
          </a:p>
          <a:p>
            <a:endParaRPr lang="nb-NO" dirty="0"/>
          </a:p>
          <a:p>
            <a:r>
              <a:rPr lang="nb-NO" dirty="0" smtClean="0"/>
              <a:t>Husbanken </a:t>
            </a:r>
            <a:r>
              <a:rPr lang="nb-NO" dirty="0"/>
              <a:t>er regjeringens viktigste organ for </a:t>
            </a:r>
            <a:r>
              <a:rPr lang="nb-NO" dirty="0" smtClean="0"/>
              <a:t>gjennomføring </a:t>
            </a:r>
            <a:r>
              <a:rPr lang="nb-NO" dirty="0"/>
              <a:t>av boligpolitikken. </a:t>
            </a:r>
          </a:p>
          <a:p>
            <a:endParaRPr lang="nb-NO" b="1" dirty="0"/>
          </a:p>
        </p:txBody>
      </p:sp>
    </p:spTree>
    <p:extLst>
      <p:ext uri="{BB962C8B-B14F-4D97-AF65-F5344CB8AC3E}">
        <p14:creationId xmlns:p14="http://schemas.microsoft.com/office/powerpoint/2010/main" val="25906082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Bærekraftig samfunnsutvikling</a:t>
            </a:r>
            <a:endParaRPr lang="nb-NO" dirty="0"/>
          </a:p>
        </p:txBody>
      </p:sp>
      <p:pic>
        <p:nvPicPr>
          <p:cNvPr id="5" name="Plassholder for innhold 4"/>
          <p:cNvPicPr>
            <a:picLocks noGrp="1" noChangeAspect="1"/>
          </p:cNvPicPr>
          <p:nvPr>
            <p:ph sz="quarter" idx="17"/>
          </p:nvPr>
        </p:nvPicPr>
        <p:blipFill>
          <a:blip r:embed="rId3"/>
          <a:stretch>
            <a:fillRect/>
          </a:stretch>
        </p:blipFill>
        <p:spPr>
          <a:xfrm>
            <a:off x="1133090" y="1200150"/>
            <a:ext cx="2686820" cy="3486150"/>
          </a:xfrm>
          <a:prstGeom prst="rect">
            <a:avLst/>
          </a:prstGeom>
        </p:spPr>
      </p:pic>
      <p:sp>
        <p:nvSpPr>
          <p:cNvPr id="4" name="Plassholder for innhold 3"/>
          <p:cNvSpPr>
            <a:spLocks noGrp="1"/>
          </p:cNvSpPr>
          <p:nvPr>
            <p:ph sz="quarter" idx="18"/>
          </p:nvPr>
        </p:nvSpPr>
        <p:spPr/>
        <p:txBody>
          <a:bodyPr/>
          <a:lstStyle/>
          <a:p>
            <a:r>
              <a:rPr lang="nn-NO" sz="1600" dirty="0" smtClean="0"/>
              <a:t>«Planlegging </a:t>
            </a:r>
            <a:r>
              <a:rPr lang="nn-NO" sz="1600" dirty="0"/>
              <a:t>etter plan- og bygningslova er ein av nøklane til berekraftig utvikling i heile landet. Gjennom planlegginga skal kommunane og fylkeskommunane, saman med andre regionale og lokale aktørar, peike ut ei retning for samfunnsutviklinga. Dei må ta utgangspunkt i regionale og lokale føresetnader og nasjonale rammer og mål, og kome fram til strategiar og tiltak for å utvikle samfunnet i den retninga dei ynskjer</a:t>
            </a:r>
            <a:r>
              <a:rPr lang="nn-NO" sz="1600" dirty="0" smtClean="0"/>
              <a:t>.» </a:t>
            </a:r>
            <a:endParaRPr lang="nb-NO" sz="1600" dirty="0"/>
          </a:p>
        </p:txBody>
      </p:sp>
    </p:spTree>
    <p:extLst>
      <p:ext uri="{BB962C8B-B14F-4D97-AF65-F5344CB8AC3E}">
        <p14:creationId xmlns:p14="http://schemas.microsoft.com/office/powerpoint/2010/main" val="9543866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a:xfrm>
            <a:off x="683568" y="411510"/>
            <a:ext cx="8229600" cy="648072"/>
          </a:xfrm>
        </p:spPr>
        <p:txBody>
          <a:bodyPr/>
          <a:lstStyle/>
          <a:p>
            <a:r>
              <a:rPr lang="nb-NO" dirty="0" smtClean="0"/>
              <a:t>Gjennomføre boligpolitikken</a:t>
            </a:r>
            <a:endParaRPr lang="nb-NO" dirty="0"/>
          </a:p>
        </p:txBody>
      </p:sp>
      <p:sp>
        <p:nvSpPr>
          <p:cNvPr id="3" name="Plassholder for innhold 2"/>
          <p:cNvSpPr>
            <a:spLocks noGrp="1"/>
          </p:cNvSpPr>
          <p:nvPr>
            <p:ph sz="quarter" idx="17"/>
          </p:nvPr>
        </p:nvSpPr>
        <p:spPr/>
        <p:txBody>
          <a:bodyPr/>
          <a:lstStyle/>
          <a:p>
            <a:pPr marL="0" indent="0">
              <a:buNone/>
            </a:pPr>
            <a:r>
              <a:rPr lang="nb-NO" altLang="nb-NO" sz="1400" b="1" dirty="0" smtClean="0">
                <a:latin typeface="Arial" panose="020B0604020202020204" pitchFamily="34" charset="0"/>
                <a:cs typeface="Arial" panose="020B0604020202020204" pitchFamily="34" charset="0"/>
              </a:rPr>
              <a:t>Mål </a:t>
            </a:r>
            <a:r>
              <a:rPr lang="nb-NO" altLang="nb-NO" sz="1400" b="1" dirty="0">
                <a:latin typeface="Arial" panose="020B0604020202020204" pitchFamily="34" charset="0"/>
                <a:cs typeface="Arial" panose="020B0604020202020204" pitchFamily="34" charset="0"/>
              </a:rPr>
              <a:t>for bolig – og </a:t>
            </a:r>
            <a:r>
              <a:rPr lang="nb-NO" altLang="nb-NO" sz="1400" b="1" dirty="0" smtClean="0">
                <a:latin typeface="Arial" panose="020B0604020202020204" pitchFamily="34" charset="0"/>
                <a:cs typeface="Arial" panose="020B0604020202020204" pitchFamily="34" charset="0"/>
              </a:rPr>
              <a:t>bygningspolitikken</a:t>
            </a:r>
          </a:p>
          <a:p>
            <a:pPr>
              <a:buFont typeface="Arial" panose="020B0604020202020204" pitchFamily="34" charset="0"/>
              <a:buChar char="•"/>
            </a:pPr>
            <a:r>
              <a:rPr lang="nn-NO" altLang="nb-NO" sz="1400" dirty="0" err="1" smtClean="0">
                <a:latin typeface="Arial" panose="020B0604020202020204" pitchFamily="34" charset="0"/>
                <a:cs typeface="Arial" panose="020B0604020202020204" pitchFamily="34" charset="0"/>
              </a:rPr>
              <a:t>Boliger</a:t>
            </a:r>
            <a:r>
              <a:rPr lang="nn-NO" altLang="nb-NO" sz="1400" dirty="0" smtClean="0">
                <a:latin typeface="Arial" panose="020B0604020202020204" pitchFamily="34" charset="0"/>
                <a:cs typeface="Arial" panose="020B0604020202020204" pitchFamily="34" charset="0"/>
              </a:rPr>
              <a:t> </a:t>
            </a:r>
            <a:r>
              <a:rPr lang="nn-NO" altLang="nb-NO" sz="1400" dirty="0">
                <a:latin typeface="Arial" panose="020B0604020202020204" pitchFamily="34" charset="0"/>
                <a:cs typeface="Arial" panose="020B0604020202020204" pitchFamily="34" charset="0"/>
              </a:rPr>
              <a:t>for alle i gode </a:t>
            </a:r>
            <a:r>
              <a:rPr lang="nn-NO" altLang="nb-NO" sz="1400" dirty="0" err="1" smtClean="0">
                <a:latin typeface="Arial" panose="020B0604020202020204" pitchFamily="34" charset="0"/>
                <a:cs typeface="Arial" panose="020B0604020202020204" pitchFamily="34" charset="0"/>
              </a:rPr>
              <a:t>bomiljø</a:t>
            </a:r>
            <a:endParaRPr lang="nn-NO" altLang="nb-NO" sz="1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nn-NO" altLang="nb-NO" sz="1400" dirty="0" smtClean="0">
                <a:latin typeface="Arial" panose="020B0604020202020204" pitchFamily="34" charset="0"/>
                <a:cs typeface="Arial" panose="020B0604020202020204" pitchFamily="34" charset="0"/>
              </a:rPr>
              <a:t>Trygg </a:t>
            </a:r>
            <a:r>
              <a:rPr lang="nn-NO" altLang="nb-NO" sz="1400" dirty="0">
                <a:latin typeface="Arial" panose="020B0604020202020204" pitchFamily="34" charset="0"/>
                <a:cs typeface="Arial" panose="020B0604020202020204" pitchFamily="34" charset="0"/>
              </a:rPr>
              <a:t>etablering i eid og leid </a:t>
            </a:r>
            <a:r>
              <a:rPr lang="nn-NO" altLang="nb-NO" sz="1400" dirty="0" smtClean="0">
                <a:latin typeface="Arial" panose="020B0604020202020204" pitchFamily="34" charset="0"/>
                <a:cs typeface="Arial" panose="020B0604020202020204" pitchFamily="34" charset="0"/>
              </a:rPr>
              <a:t>bustad</a:t>
            </a:r>
          </a:p>
          <a:p>
            <a:pPr>
              <a:buFont typeface="Arial" panose="020B0604020202020204" pitchFamily="34" charset="0"/>
              <a:buChar char="•"/>
            </a:pPr>
            <a:r>
              <a:rPr lang="nb-NO" altLang="nb-NO" sz="1400" dirty="0" smtClean="0">
                <a:latin typeface="Arial" panose="020B0604020202020204" pitchFamily="34" charset="0"/>
                <a:cs typeface="Arial" panose="020B0604020202020204" pitchFamily="34" charset="0"/>
              </a:rPr>
              <a:t>Boforhold </a:t>
            </a:r>
            <a:r>
              <a:rPr lang="nb-NO" altLang="nb-NO" sz="1400" dirty="0">
                <a:latin typeface="Arial" panose="020B0604020202020204" pitchFamily="34" charset="0"/>
                <a:cs typeface="Arial" panose="020B0604020202020204" pitchFamily="34" charset="0"/>
              </a:rPr>
              <a:t>som fremmer velferd og </a:t>
            </a:r>
            <a:r>
              <a:rPr lang="nb-NO" altLang="nb-NO" sz="1400" dirty="0" smtClean="0">
                <a:latin typeface="Arial" panose="020B0604020202020204" pitchFamily="34" charset="0"/>
                <a:cs typeface="Arial" panose="020B0604020202020204" pitchFamily="34" charset="0"/>
              </a:rPr>
              <a:t>deltakelse</a:t>
            </a:r>
            <a:endParaRPr lang="nb-NO" altLang="nb-NO" sz="1400"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nb-NO" altLang="nb-NO" sz="1400" dirty="0" smtClean="0">
                <a:latin typeface="Arial" panose="020B0604020202020204" pitchFamily="34" charset="0"/>
                <a:cs typeface="Arial" panose="020B0604020202020204" pitchFamily="34" charset="0"/>
              </a:rPr>
              <a:t>Godt </a:t>
            </a:r>
            <a:r>
              <a:rPr lang="nb-NO" altLang="nb-NO" sz="1400" dirty="0">
                <a:latin typeface="Arial" panose="020B0604020202020204" pitchFamily="34" charset="0"/>
                <a:cs typeface="Arial" panose="020B0604020202020204" pitchFamily="34" charset="0"/>
              </a:rPr>
              <a:t>utforma, sikre, energieffektive og sunne </a:t>
            </a:r>
            <a:r>
              <a:rPr lang="nb-NO" altLang="nb-NO" sz="1400" dirty="0" smtClean="0">
                <a:latin typeface="Arial" panose="020B0604020202020204" pitchFamily="34" charset="0"/>
                <a:cs typeface="Arial" panose="020B0604020202020204" pitchFamily="34" charset="0"/>
              </a:rPr>
              <a:t>bygg</a:t>
            </a:r>
          </a:p>
          <a:p>
            <a:pPr>
              <a:buFont typeface="Arial" panose="020B0604020202020204" pitchFamily="34" charset="0"/>
              <a:buChar char="•"/>
            </a:pPr>
            <a:r>
              <a:rPr lang="nn-NO" altLang="nb-NO" sz="1400" dirty="0" err="1" smtClean="0">
                <a:latin typeface="Arial" panose="020B0604020202020204" pitchFamily="34" charset="0"/>
                <a:cs typeface="Arial" panose="020B0604020202020204" pitchFamily="34" charset="0"/>
              </a:rPr>
              <a:t>Bedre</a:t>
            </a:r>
            <a:r>
              <a:rPr lang="nn-NO" altLang="nb-NO" sz="1400" dirty="0" smtClean="0">
                <a:latin typeface="Arial" panose="020B0604020202020204" pitchFamily="34" charset="0"/>
                <a:cs typeface="Arial" panose="020B0604020202020204" pitchFamily="34" charset="0"/>
              </a:rPr>
              <a:t> </a:t>
            </a:r>
            <a:r>
              <a:rPr lang="nn-NO" altLang="nb-NO" sz="1400" dirty="0">
                <a:latin typeface="Arial" panose="020B0604020202020204" pitchFamily="34" charset="0"/>
                <a:cs typeface="Arial" panose="020B0604020202020204" pitchFamily="34" charset="0"/>
              </a:rPr>
              <a:t>og </a:t>
            </a:r>
            <a:r>
              <a:rPr lang="nn-NO" altLang="nb-NO" sz="1400" dirty="0" err="1">
                <a:latin typeface="Arial" panose="020B0604020202020204" pitchFamily="34" charset="0"/>
                <a:cs typeface="Arial" panose="020B0604020202020204" pitchFamily="34" charset="0"/>
              </a:rPr>
              <a:t>mer</a:t>
            </a:r>
            <a:r>
              <a:rPr lang="nn-NO" altLang="nb-NO" sz="1400" dirty="0">
                <a:latin typeface="Arial" panose="020B0604020202020204" pitchFamily="34" charset="0"/>
                <a:cs typeface="Arial" panose="020B0604020202020204" pitchFamily="34" charset="0"/>
              </a:rPr>
              <a:t> effektive byggeprosesser</a:t>
            </a:r>
          </a:p>
          <a:p>
            <a:pPr marL="0" indent="0">
              <a:buNone/>
            </a:pPr>
            <a:endParaRPr lang="nn-NO" altLang="nb-NO" sz="1400" dirty="0">
              <a:latin typeface="Arial" panose="020B0604020202020204" pitchFamily="34" charset="0"/>
              <a:cs typeface="Arial" panose="020B0604020202020204" pitchFamily="34" charset="0"/>
            </a:endParaRPr>
          </a:p>
          <a:p>
            <a:pPr marL="0" indent="0">
              <a:buNone/>
            </a:pPr>
            <a:r>
              <a:rPr lang="nn-NO" altLang="nb-NO" sz="1400" b="1" dirty="0">
                <a:latin typeface="Arial" panose="020B0604020202020204" pitchFamily="34" charset="0"/>
                <a:cs typeface="Arial" panose="020B0604020202020204" pitchFamily="34" charset="0"/>
              </a:rPr>
              <a:t>2014 -2020 Strategien </a:t>
            </a:r>
            <a:r>
              <a:rPr lang="nn-NO" altLang="nb-NO" sz="1400" b="1" dirty="0" err="1">
                <a:latin typeface="Arial" panose="020B0604020202020204" pitchFamily="34" charset="0"/>
                <a:cs typeface="Arial" panose="020B0604020202020204" pitchFamily="34" charset="0"/>
              </a:rPr>
              <a:t>Bolig</a:t>
            </a:r>
            <a:r>
              <a:rPr lang="nn-NO" altLang="nb-NO" sz="1400" b="1" dirty="0">
                <a:latin typeface="Arial" panose="020B0604020202020204" pitchFamily="34" charset="0"/>
                <a:cs typeface="Arial" panose="020B0604020202020204" pitchFamily="34" charset="0"/>
              </a:rPr>
              <a:t> for </a:t>
            </a:r>
            <a:r>
              <a:rPr lang="nn-NO" altLang="nb-NO" sz="1400" b="1" dirty="0" smtClean="0">
                <a:latin typeface="Arial" panose="020B0604020202020204" pitchFamily="34" charset="0"/>
                <a:cs typeface="Arial" panose="020B0604020202020204" pitchFamily="34" charset="0"/>
              </a:rPr>
              <a:t>velferd</a:t>
            </a:r>
            <a:endParaRPr lang="nb-NO" altLang="nb-NO" sz="1400"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nb-NO" altLang="nb-NO" sz="1400" dirty="0" smtClean="0">
                <a:latin typeface="Arial" panose="020B0604020202020204" pitchFamily="34" charset="0"/>
                <a:cs typeface="Arial" panose="020B0604020202020204" pitchFamily="34" charset="0"/>
              </a:rPr>
              <a:t>Husbanken </a:t>
            </a:r>
            <a:r>
              <a:rPr lang="nb-NO" altLang="nb-NO" sz="1400" dirty="0">
                <a:latin typeface="Arial" panose="020B0604020202020204" pitchFamily="34" charset="0"/>
                <a:cs typeface="Arial" panose="020B0604020202020204" pitchFamily="34" charset="0"/>
              </a:rPr>
              <a:t>skal være en pådriver for at samspill og samarbeid gir bedre resultater i kommunene. </a:t>
            </a:r>
            <a:endParaRPr lang="nb-NO" altLang="nb-NO" sz="1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nb-NO" altLang="nb-NO" sz="1400" dirty="0" smtClean="0">
                <a:latin typeface="Arial" panose="020B0604020202020204" pitchFamily="34" charset="0"/>
                <a:cs typeface="Arial" panose="020B0604020202020204" pitchFamily="34" charset="0"/>
              </a:rPr>
              <a:t>Statlig </a:t>
            </a:r>
            <a:r>
              <a:rPr lang="nb-NO" altLang="nb-NO" sz="1400" dirty="0">
                <a:latin typeface="Arial" panose="020B0604020202020204" pitchFamily="34" charset="0"/>
                <a:cs typeface="Arial" panose="020B0604020202020204" pitchFamily="34" charset="0"/>
              </a:rPr>
              <a:t>innsats på tvers av </a:t>
            </a:r>
            <a:r>
              <a:rPr lang="nb-NO" altLang="nb-NO" sz="1400" dirty="0" err="1" smtClean="0">
                <a:latin typeface="Arial" panose="020B0604020202020204" pitchFamily="34" charset="0"/>
                <a:cs typeface="Arial" panose="020B0604020202020204" pitchFamily="34" charset="0"/>
              </a:rPr>
              <a:t>direktorate</a:t>
            </a:r>
            <a:endParaRPr lang="nb-NO" altLang="nb-NO" sz="1400" dirty="0">
              <a:latin typeface="Arial" panose="020B0604020202020204" pitchFamily="34" charset="0"/>
              <a:cs typeface="Arial" panose="020B0604020202020204" pitchFamily="34" charset="0"/>
            </a:endParaRPr>
          </a:p>
        </p:txBody>
      </p:sp>
      <p:pic>
        <p:nvPicPr>
          <p:cNvPr id="5" name="Plassholder for innhold 4"/>
          <p:cNvPicPr>
            <a:picLocks noGrp="1" noChangeAspect="1"/>
          </p:cNvPicPr>
          <p:nvPr>
            <p:ph sz="quarter" idx="18"/>
          </p:nvPr>
        </p:nvPicPr>
        <p:blipFill>
          <a:blip r:embed="rId2"/>
          <a:stretch>
            <a:fillRect/>
          </a:stretch>
        </p:blipFill>
        <p:spPr>
          <a:xfrm>
            <a:off x="5381942" y="1131590"/>
            <a:ext cx="1330232" cy="2016224"/>
          </a:xfrm>
          <a:prstGeom prst="rect">
            <a:avLst/>
          </a:prstGeom>
        </p:spPr>
      </p:pic>
      <p:pic>
        <p:nvPicPr>
          <p:cNvPr id="6" name="Bild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1779662"/>
            <a:ext cx="151216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2427734"/>
            <a:ext cx="158417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765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Visjon: Alle skal bo trygt og godt</a:t>
            </a:r>
            <a:endParaRPr lang="nb-NO" dirty="0"/>
          </a:p>
        </p:txBody>
      </p:sp>
      <p:pic>
        <p:nvPicPr>
          <p:cNvPr id="5" name="Bilde 7"/>
          <p:cNvPicPr>
            <a:picLocks noGrp="1" noChangeAspect="1"/>
          </p:cNvPicPr>
          <p:nvPr>
            <p:ph sz="quarter" idx="17"/>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21467"/>
            <a:ext cx="3375916" cy="297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Plassholder for innhold 5"/>
          <p:cNvGraphicFramePr>
            <a:graphicFrameLocks noGrp="1"/>
          </p:cNvGraphicFramePr>
          <p:nvPr>
            <p:ph sz="quarter" idx="18"/>
            <p:extLst>
              <p:ext uri="{D42A27DB-BD31-4B8C-83A1-F6EECF244321}">
                <p14:modId xmlns:p14="http://schemas.microsoft.com/office/powerpoint/2010/main" val="297120044"/>
              </p:ext>
            </p:extLst>
          </p:nvPr>
        </p:nvGraphicFramePr>
        <p:xfrm>
          <a:off x="5724128" y="1635645"/>
          <a:ext cx="2736304" cy="30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d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852340">
            <a:off x="4118050" y="1816134"/>
            <a:ext cx="1768675" cy="2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49043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Boligoppgaver i kommunen</a:t>
            </a:r>
            <a:endParaRPr lang="nb-NO" dirty="0"/>
          </a:p>
        </p:txBody>
      </p:sp>
      <p:sp>
        <p:nvSpPr>
          <p:cNvPr id="3" name="Plassholder for innhold 2"/>
          <p:cNvSpPr>
            <a:spLocks noGrp="1"/>
          </p:cNvSpPr>
          <p:nvPr>
            <p:ph sz="quarter" idx="17"/>
          </p:nvPr>
        </p:nvSpPr>
        <p:spPr/>
        <p:txBody>
          <a:bodyPr/>
          <a:lstStyle/>
          <a:p>
            <a:r>
              <a:rPr lang="nb-NO" sz="2200" dirty="0" smtClean="0"/>
              <a:t>Helhetlig planlegging</a:t>
            </a:r>
          </a:p>
          <a:p>
            <a:r>
              <a:rPr lang="nb-NO" sz="2200" dirty="0" smtClean="0"/>
              <a:t>Gode boliger i gode bomiljø</a:t>
            </a:r>
          </a:p>
          <a:p>
            <a:r>
              <a:rPr lang="nb-NO" sz="2200" dirty="0" smtClean="0"/>
              <a:t>Boligfremskaffelse</a:t>
            </a:r>
            <a:endParaRPr lang="nb-NO" sz="2200" dirty="0"/>
          </a:p>
          <a:p>
            <a:r>
              <a:rPr lang="nb-NO" sz="2200" dirty="0" smtClean="0"/>
              <a:t>Boligfinansiering </a:t>
            </a:r>
            <a:endParaRPr lang="nb-NO" sz="2200" dirty="0"/>
          </a:p>
          <a:p>
            <a:r>
              <a:rPr lang="nb-NO" sz="2200" dirty="0"/>
              <a:t>Bomiljøarbeid</a:t>
            </a:r>
          </a:p>
          <a:p>
            <a:r>
              <a:rPr lang="nb-NO" sz="2200" dirty="0"/>
              <a:t>Boligtildeling</a:t>
            </a:r>
          </a:p>
          <a:p>
            <a:r>
              <a:rPr lang="nb-NO" sz="2200" dirty="0"/>
              <a:t>Forvaltning, drift, vedlikehold og utvikling</a:t>
            </a:r>
          </a:p>
          <a:p>
            <a:r>
              <a:rPr lang="nb-NO" sz="2200" dirty="0"/>
              <a:t>Bo-oppfølging</a:t>
            </a:r>
          </a:p>
          <a:p>
            <a:endParaRPr lang="nb-NO" dirty="0"/>
          </a:p>
        </p:txBody>
      </p:sp>
      <p:pic>
        <p:nvPicPr>
          <p:cNvPr id="5" name="Plassholder for innhold 4"/>
          <p:cNvPicPr>
            <a:picLocks noGrp="1" noChangeAspect="1"/>
          </p:cNvPicPr>
          <p:nvPr>
            <p:ph sz="quarter" idx="18"/>
          </p:nvPr>
        </p:nvPicPr>
        <p:blipFill>
          <a:blip r:embed="rId2"/>
          <a:stretch>
            <a:fillRect/>
          </a:stretch>
        </p:blipFill>
        <p:spPr>
          <a:xfrm>
            <a:off x="4912135" y="1200150"/>
            <a:ext cx="3510729" cy="3486150"/>
          </a:xfrm>
          <a:prstGeom prst="rect">
            <a:avLst/>
          </a:prstGeom>
        </p:spPr>
      </p:pic>
    </p:spTree>
    <p:extLst>
      <p:ext uri="{BB962C8B-B14F-4D97-AF65-F5344CB8AC3E}">
        <p14:creationId xmlns:p14="http://schemas.microsoft.com/office/powerpoint/2010/main" val="33889736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Bærekraftige boligprosjekter</a:t>
            </a:r>
            <a:endParaRPr lang="nb-NO" dirty="0"/>
          </a:p>
        </p:txBody>
      </p:sp>
      <p:sp>
        <p:nvSpPr>
          <p:cNvPr id="3" name="Plassholder for innhold 2"/>
          <p:cNvSpPr>
            <a:spLocks noGrp="1"/>
          </p:cNvSpPr>
          <p:nvPr>
            <p:ph sz="quarter" idx="17"/>
          </p:nvPr>
        </p:nvSpPr>
        <p:spPr/>
        <p:txBody>
          <a:bodyPr/>
          <a:lstStyle/>
          <a:p>
            <a:r>
              <a:rPr lang="nb-NO" dirty="0" smtClean="0"/>
              <a:t>Helhetlig kommunal planlegging</a:t>
            </a:r>
          </a:p>
          <a:p>
            <a:r>
              <a:rPr lang="nb-NO" dirty="0" smtClean="0"/>
              <a:t>Temaplaner:</a:t>
            </a:r>
          </a:p>
          <a:p>
            <a:pPr lvl="1">
              <a:buFont typeface="Wingdings" panose="05000000000000000000" pitchFamily="2" charset="2"/>
              <a:buChar char="Ø"/>
            </a:pPr>
            <a:r>
              <a:rPr lang="nb-NO" dirty="0" smtClean="0"/>
              <a:t>Boligpolitikk</a:t>
            </a:r>
          </a:p>
          <a:p>
            <a:pPr lvl="1">
              <a:buFont typeface="Wingdings" panose="05000000000000000000" pitchFamily="2" charset="2"/>
              <a:buChar char="Ø"/>
            </a:pPr>
            <a:r>
              <a:rPr lang="nb-NO" dirty="0" smtClean="0"/>
              <a:t>Byggeskikk</a:t>
            </a:r>
          </a:p>
          <a:p>
            <a:pPr lvl="1">
              <a:buFont typeface="Wingdings" panose="05000000000000000000" pitchFamily="2" charset="2"/>
              <a:buChar char="Ø"/>
            </a:pPr>
            <a:r>
              <a:rPr lang="nb-NO" dirty="0" smtClean="0"/>
              <a:t>Klimatilpasning</a:t>
            </a:r>
          </a:p>
          <a:p>
            <a:pPr lvl="1">
              <a:buFont typeface="Wingdings" panose="05000000000000000000" pitchFamily="2" charset="2"/>
              <a:buChar char="Ø"/>
            </a:pPr>
            <a:r>
              <a:rPr lang="nb-NO" dirty="0" smtClean="0"/>
              <a:t>Miljø og energi</a:t>
            </a:r>
          </a:p>
          <a:p>
            <a:pPr lvl="1">
              <a:buFont typeface="Wingdings" panose="05000000000000000000" pitchFamily="2" charset="2"/>
              <a:buChar char="Ø"/>
            </a:pPr>
            <a:r>
              <a:rPr lang="nb-NO" dirty="0" smtClean="0"/>
              <a:t>Universell utforming</a:t>
            </a:r>
          </a:p>
          <a:p>
            <a:pPr lvl="1">
              <a:buFont typeface="Wingdings" panose="05000000000000000000" pitchFamily="2" charset="2"/>
              <a:buChar char="Ø"/>
            </a:pPr>
            <a:r>
              <a:rPr lang="nb-NO" dirty="0" smtClean="0"/>
              <a:t>Boligsosialt</a:t>
            </a:r>
          </a:p>
          <a:p>
            <a:pPr lvl="1">
              <a:buFont typeface="Wingdings" panose="05000000000000000000" pitchFamily="2" charset="2"/>
              <a:buChar char="Ø"/>
            </a:pPr>
            <a:r>
              <a:rPr lang="nb-NO" dirty="0" smtClean="0"/>
              <a:t>Folkehelse</a:t>
            </a:r>
          </a:p>
          <a:p>
            <a:pPr lvl="1">
              <a:buFont typeface="Wingdings" panose="05000000000000000000" pitchFamily="2" charset="2"/>
              <a:buChar char="Ø"/>
            </a:pPr>
            <a:endParaRPr lang="nb-NO" dirty="0" smtClean="0"/>
          </a:p>
          <a:p>
            <a:pPr>
              <a:buFont typeface="Wingdings" panose="05000000000000000000" pitchFamily="2" charset="2"/>
              <a:buChar char="Ø"/>
            </a:pPr>
            <a:endParaRPr lang="nb-NO" dirty="0"/>
          </a:p>
        </p:txBody>
      </p:sp>
    </p:spTree>
    <p:extLst>
      <p:ext uri="{BB962C8B-B14F-4D97-AF65-F5344CB8AC3E}">
        <p14:creationId xmlns:p14="http://schemas.microsoft.com/office/powerpoint/2010/main" val="40782675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Plan- og bygningsloven</a:t>
            </a:r>
            <a:endParaRPr lang="nb-NO" dirty="0"/>
          </a:p>
        </p:txBody>
      </p:sp>
      <p:sp>
        <p:nvSpPr>
          <p:cNvPr id="3" name="Plassholder for innhold 2"/>
          <p:cNvSpPr>
            <a:spLocks noGrp="1"/>
          </p:cNvSpPr>
          <p:nvPr>
            <p:ph sz="quarter" idx="17"/>
          </p:nvPr>
        </p:nvSpPr>
        <p:spPr/>
        <p:txBody>
          <a:bodyPr/>
          <a:lstStyle/>
          <a:p>
            <a:r>
              <a:rPr lang="nb-NO" sz="1600" b="1" dirty="0" smtClean="0"/>
              <a:t>§ </a:t>
            </a:r>
            <a:r>
              <a:rPr lang="nb-NO" sz="1600" b="1" dirty="0"/>
              <a:t>1-1.Lovens </a:t>
            </a:r>
            <a:r>
              <a:rPr lang="nb-NO" sz="1600" b="1" dirty="0" smtClean="0"/>
              <a:t>formål</a:t>
            </a:r>
          </a:p>
          <a:p>
            <a:pPr>
              <a:buFont typeface="Wingdings" panose="05000000000000000000" pitchFamily="2" charset="2"/>
              <a:buChar char="Ø"/>
            </a:pPr>
            <a:r>
              <a:rPr lang="nb-NO" sz="1600" dirty="0" smtClean="0"/>
              <a:t>Loven </a:t>
            </a:r>
            <a:r>
              <a:rPr lang="nb-NO" sz="1600" dirty="0"/>
              <a:t>skal fremme bærekraftig utvikling til beste for den enkelte, samfunnet og framtidige generasjoner.</a:t>
            </a:r>
          </a:p>
          <a:p>
            <a:pPr>
              <a:buFont typeface="Wingdings" panose="05000000000000000000" pitchFamily="2" charset="2"/>
              <a:buChar char="Ø"/>
            </a:pPr>
            <a:r>
              <a:rPr lang="nb-NO" sz="1600" dirty="0"/>
              <a:t>Planlegging etter loven skal bidra til å samordne statlige, regionale og kommunale oppgaver og gi grunnlag for vedtak om bruk og vern av ressurser.</a:t>
            </a:r>
          </a:p>
          <a:p>
            <a:pPr>
              <a:buFont typeface="Wingdings" panose="05000000000000000000" pitchFamily="2" charset="2"/>
              <a:buChar char="Ø"/>
            </a:pPr>
            <a:r>
              <a:rPr lang="nb-NO" sz="1600" dirty="0"/>
              <a:t>Byggesaksbehandling etter loven skal sikre at tiltak blir i samsvar med lov, forskrift og planvedtak. Det enkelte tiltak skal utføres forsvarlig.</a:t>
            </a:r>
          </a:p>
          <a:p>
            <a:pPr>
              <a:buFont typeface="Wingdings" panose="05000000000000000000" pitchFamily="2" charset="2"/>
              <a:buChar char="Ø"/>
            </a:pPr>
            <a:r>
              <a:rPr lang="nb-NO" sz="1600" dirty="0"/>
              <a:t>Planlegging og vedtak skal sikre åpenhet, forutsigbarhet og medvirkning for alle berørte interesser og myndigheter. Det skal legges vekt på langsiktige løsninger, og konsekvenser for miljø og samfunn skal beskrives.</a:t>
            </a:r>
          </a:p>
          <a:p>
            <a:pPr>
              <a:buFont typeface="Wingdings" panose="05000000000000000000" pitchFamily="2" charset="2"/>
              <a:buChar char="Ø"/>
            </a:pPr>
            <a:r>
              <a:rPr lang="nb-NO" sz="1600" dirty="0"/>
              <a:t>Prinsippet om universell utforming skal ivaretas i planleggingen og kravene til det enkelte byggetiltak. Det samme gjelder hensynet til barn og unges </a:t>
            </a:r>
            <a:r>
              <a:rPr lang="nb-NO" sz="1600" dirty="0" err="1"/>
              <a:t>oppvekstvilkår</a:t>
            </a:r>
            <a:r>
              <a:rPr lang="nb-NO" sz="1600" dirty="0"/>
              <a:t> og estetisk utforming av omgivelsene.</a:t>
            </a:r>
          </a:p>
          <a:p>
            <a:endParaRPr lang="nb-NO" sz="1600" dirty="0"/>
          </a:p>
        </p:txBody>
      </p:sp>
    </p:spTree>
    <p:extLst>
      <p:ext uri="{BB962C8B-B14F-4D97-AF65-F5344CB8AC3E}">
        <p14:creationId xmlns:p14="http://schemas.microsoft.com/office/powerpoint/2010/main" val="33289942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3"/>
          </p:nvPr>
        </p:nvSpPr>
        <p:spPr/>
        <p:txBody>
          <a:bodyPr/>
          <a:lstStyle/>
          <a:p>
            <a:r>
              <a:rPr lang="nb-NO" dirty="0" smtClean="0"/>
              <a:t>Tek17</a:t>
            </a:r>
            <a:endParaRPr lang="nb-NO" dirty="0"/>
          </a:p>
        </p:txBody>
      </p:sp>
      <p:sp>
        <p:nvSpPr>
          <p:cNvPr id="3" name="Plassholder for innhold 2"/>
          <p:cNvSpPr>
            <a:spLocks noGrp="1"/>
          </p:cNvSpPr>
          <p:nvPr>
            <p:ph sz="quarter" idx="17"/>
          </p:nvPr>
        </p:nvSpPr>
        <p:spPr/>
        <p:txBody>
          <a:bodyPr/>
          <a:lstStyle/>
          <a:p>
            <a:r>
              <a:rPr lang="nb-NO" sz="1600" b="1" dirty="0" smtClean="0"/>
              <a:t>§ </a:t>
            </a:r>
            <a:r>
              <a:rPr lang="nb-NO" sz="1600" b="1" dirty="0"/>
              <a:t>1-1. Formål</a:t>
            </a:r>
          </a:p>
          <a:p>
            <a:pPr>
              <a:buFont typeface="Wingdings" panose="05000000000000000000" pitchFamily="2" charset="2"/>
              <a:buChar char="Ø"/>
            </a:pPr>
            <a:r>
              <a:rPr lang="nb-NO" sz="1600" dirty="0" err="1"/>
              <a:t>Forskriften</a:t>
            </a:r>
            <a:r>
              <a:rPr lang="nb-NO" sz="1600" dirty="0"/>
              <a:t> skal sikre at tiltak planlegges, prosjekteres og utføres ut fra hensyn til god visuell kvalitet, universell utforming og slik at tiltaket oppfyller tekniske krav til sikkerhet, miljø, helse og energi</a:t>
            </a:r>
            <a:r>
              <a:rPr lang="nb-NO" sz="1600" dirty="0" smtClean="0"/>
              <a:t>.</a:t>
            </a:r>
          </a:p>
          <a:p>
            <a:endParaRPr lang="nb-NO" sz="1600" dirty="0"/>
          </a:p>
          <a:p>
            <a:pPr>
              <a:buFont typeface="Wingdings" panose="05000000000000000000" pitchFamily="2" charset="2"/>
              <a:buChar char="Ø"/>
            </a:pPr>
            <a:r>
              <a:rPr lang="nb-NO" sz="1600" dirty="0" smtClean="0"/>
              <a:t>Hovedformålet </a:t>
            </a:r>
            <a:r>
              <a:rPr lang="nb-NO" sz="1600" dirty="0"/>
              <a:t>med </a:t>
            </a:r>
            <a:r>
              <a:rPr lang="nb-NO" sz="1600" dirty="0" err="1"/>
              <a:t>forskriften</a:t>
            </a:r>
            <a:r>
              <a:rPr lang="nb-NO" sz="1600" dirty="0"/>
              <a:t> er å bidra til byggverk av god kvalitet som er i samsvar med de krav som er gitt i eller i medhold av plan- og bygningsloven, herunder forskrifter og arealplaner med bestemmelser. </a:t>
            </a:r>
            <a:r>
              <a:rPr lang="nb-NO" sz="1600" dirty="0" err="1"/>
              <a:t>Forskriften</a:t>
            </a:r>
            <a:r>
              <a:rPr lang="nb-NO" sz="1600" dirty="0"/>
              <a:t> setter krav til tiltak innenfor viktige områder som visuell kvalitet, universell utforming, sikkerhet mot naturpåkjenning, uteareal, ytre miljø, konstruksjonssikkerhet, sikkerhet ved brann, planløsning, inneklima og helse, og energi. Kravene gjelder for tiltak omfattet av plan- og bygningslovgivningen (</a:t>
            </a:r>
            <a:r>
              <a:rPr lang="nb-NO" sz="1600" dirty="0" err="1">
                <a:hlinkClick r:id="rId3" tooltip="lovdata.no: Lov om planlegging og byggesaksbehandling (plan- og bygningsloven)"/>
              </a:rPr>
              <a:t>pbl</a:t>
            </a:r>
            <a:r>
              <a:rPr lang="nb-NO" sz="1600" dirty="0">
                <a:hlinkClick r:id="rId3" tooltip="lovdata.no: Lov om planlegging og byggesaksbehandling (plan- og bygningsloven)"/>
              </a:rPr>
              <a:t> § 20-1</a:t>
            </a:r>
            <a:r>
              <a:rPr lang="nb-NO" sz="1600" dirty="0"/>
              <a:t>), uavhengig av om arbeidene krever søknad til kommunen eller ikke.</a:t>
            </a:r>
          </a:p>
          <a:p>
            <a:endParaRPr lang="nb-NO" dirty="0"/>
          </a:p>
        </p:txBody>
      </p:sp>
    </p:spTree>
    <p:extLst>
      <p:ext uri="{BB962C8B-B14F-4D97-AF65-F5344CB8AC3E}">
        <p14:creationId xmlns:p14="http://schemas.microsoft.com/office/powerpoint/2010/main" val="3824500526"/>
      </p:ext>
    </p:extLst>
  </p:cSld>
  <p:clrMapOvr>
    <a:masterClrMapping/>
  </p:clrMapOvr>
  <p:transition spd="slow"/>
</p:sld>
</file>

<file path=ppt/theme/theme1.xml><?xml version="1.0" encoding="utf-8"?>
<a:theme xmlns:a="http://schemas.openxmlformats.org/drawingml/2006/main" name="MAL_VEI">
  <a:themeElements>
    <a:clrScheme name="Husbanken NY">
      <a:dk1>
        <a:sysClr val="windowText" lastClr="000000"/>
      </a:dk1>
      <a:lt1>
        <a:sysClr val="window" lastClr="FFFFFF"/>
      </a:lt1>
      <a:dk2>
        <a:srgbClr val="5B6770"/>
      </a:dk2>
      <a:lt2>
        <a:srgbClr val="6CC24A"/>
      </a:lt2>
      <a:accent1>
        <a:srgbClr val="A2AAAD"/>
      </a:accent1>
      <a:accent2>
        <a:srgbClr val="9BB8D3"/>
      </a:accent2>
      <a:accent3>
        <a:srgbClr val="B8CCEA"/>
      </a:accent3>
      <a:accent4>
        <a:srgbClr val="0067A0"/>
      </a:accent4>
      <a:accent5>
        <a:srgbClr val="A69F88"/>
      </a:accent5>
      <a:accent6>
        <a:srgbClr val="BBC592"/>
      </a:accent6>
      <a:hlink>
        <a:srgbClr val="949300"/>
      </a:hlink>
      <a:folHlink>
        <a:srgbClr val="FE5000"/>
      </a:folHlink>
    </a:clrScheme>
    <a:fontScheme name="Husbanken tittel forsiden">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Husbanken-Presentasjonsmal(16-9)</Template>
  <TotalTime>499</TotalTime>
  <Words>818</Words>
  <Application>Microsoft Office PowerPoint</Application>
  <PresentationFormat>Skjermfremvisning (16:9)</PresentationFormat>
  <Paragraphs>101</Paragraphs>
  <Slides>17</Slides>
  <Notes>2</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MAL_VEI</vt:lpstr>
      <vt:lpstr>Bærekraftig boligbygging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Husbanken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Lene Ragnhild Edvardsen</dc:creator>
  <cp:lastModifiedBy>Veslemøy Grindvik</cp:lastModifiedBy>
  <cp:revision>31</cp:revision>
  <dcterms:created xsi:type="dcterms:W3CDTF">2018-01-09T13:28:40Z</dcterms:created>
  <dcterms:modified xsi:type="dcterms:W3CDTF">2018-03-11T11:49:07Z</dcterms:modified>
</cp:coreProperties>
</file>