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327" r:id="rId4"/>
    <p:sldId id="328" r:id="rId5"/>
    <p:sldId id="329" r:id="rId6"/>
    <p:sldId id="258" r:id="rId7"/>
    <p:sldId id="332" r:id="rId8"/>
    <p:sldId id="325" r:id="rId9"/>
    <p:sldId id="330" r:id="rId10"/>
    <p:sldId id="312" r:id="rId11"/>
    <p:sldId id="333" r:id="rId12"/>
    <p:sldId id="324" r:id="rId13"/>
    <p:sldId id="316" r:id="rId14"/>
    <p:sldId id="318" r:id="rId15"/>
    <p:sldId id="310" r:id="rId16"/>
  </p:sldIdLst>
  <p:sldSz cx="9001125" cy="9001125"/>
  <p:notesSz cx="7315200" cy="96012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965"/>
    <a:srgbClr val="208F45"/>
    <a:srgbClr val="E3E341"/>
    <a:srgbClr val="183D1D"/>
    <a:srgbClr val="6EC27E"/>
    <a:srgbClr val="CE6699"/>
    <a:srgbClr val="2CB352"/>
    <a:srgbClr val="18733A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ddels stil 3 - aks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iddels stil 3 - aks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ys stil 1 - aks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743" autoAdjust="0"/>
  </p:normalViewPr>
  <p:slideViewPr>
    <p:cSldViewPr>
      <p:cViewPr>
        <p:scale>
          <a:sx n="98" d="100"/>
          <a:sy n="98" d="100"/>
        </p:scale>
        <p:origin x="-2070" y="336"/>
      </p:cViewPr>
      <p:guideLst>
        <p:guide orient="horz" pos="2835"/>
        <p:guide pos="2835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/>
          <a:lstStyle>
            <a:lvl1pPr algn="l">
              <a:defRPr sz="14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143590" y="3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/>
          <a:lstStyle>
            <a:lvl1pPr algn="r">
              <a:defRPr sz="1400"/>
            </a:lvl1pPr>
          </a:lstStyle>
          <a:p>
            <a:fld id="{B4E4D5A8-BAB0-4437-914D-49D7FBA9AB60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" y="9119474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 anchor="b"/>
          <a:lstStyle>
            <a:lvl1pPr algn="l">
              <a:defRPr sz="14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 anchor="b"/>
          <a:lstStyle>
            <a:lvl1pPr algn="r">
              <a:defRPr sz="1400"/>
            </a:lvl1pPr>
          </a:lstStyle>
          <a:p>
            <a:fld id="{A32DF8A9-5EEA-45F7-980C-0CE022ED34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18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/>
          <a:lstStyle>
            <a:lvl1pPr algn="l">
              <a:defRPr sz="14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143590" y="3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/>
          <a:lstStyle>
            <a:lvl1pPr algn="r">
              <a:defRPr sz="1400"/>
            </a:lvl1pPr>
          </a:lstStyle>
          <a:p>
            <a:fld id="{F9F018DD-C56E-4AEB-8D17-216C40453E50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857375" y="720725"/>
            <a:ext cx="3600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1712" tIns="55856" rIns="111712" bIns="5585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111712" tIns="55856" rIns="111712" bIns="55856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4" y="9119474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 anchor="b"/>
          <a:lstStyle>
            <a:lvl1pPr algn="l">
              <a:defRPr sz="14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59"/>
          </a:xfrm>
          <a:prstGeom prst="rect">
            <a:avLst/>
          </a:prstGeom>
        </p:spPr>
        <p:txBody>
          <a:bodyPr vert="horz" lIns="111712" tIns="55856" rIns="111712" bIns="55856" rtlCol="0" anchor="b"/>
          <a:lstStyle>
            <a:lvl1pPr algn="r">
              <a:defRPr sz="1400"/>
            </a:lvl1pPr>
          </a:lstStyle>
          <a:p>
            <a:fld id="{17495367-BF04-4EE2-BFC8-7E8FA99A00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87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10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37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4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4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69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08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71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7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70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50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29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8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8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8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5367-BF04-4EE2-BFC8-7E8FA99A002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4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5085" y="2796183"/>
            <a:ext cx="7650956" cy="19294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0169" y="5100637"/>
            <a:ext cx="630078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0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8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24241" y="472978"/>
            <a:ext cx="1993999" cy="1008042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2243" y="472978"/>
            <a:ext cx="5831979" cy="1008042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7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1027" y="5784058"/>
            <a:ext cx="7650956" cy="17877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1027" y="3815063"/>
            <a:ext cx="7650956" cy="19689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14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42243" y="2756597"/>
            <a:ext cx="3912989" cy="7796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5251" y="2756597"/>
            <a:ext cx="3912989" cy="7796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6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57" y="360462"/>
            <a:ext cx="8101013" cy="150018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0056" y="2014836"/>
            <a:ext cx="3977060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056" y="2854523"/>
            <a:ext cx="3977060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572447" y="2014836"/>
            <a:ext cx="3978622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572447" y="2854523"/>
            <a:ext cx="3978622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23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62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25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58" y="358378"/>
            <a:ext cx="2961308" cy="15251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19191" y="358380"/>
            <a:ext cx="5031879" cy="7682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0058" y="1883571"/>
            <a:ext cx="2961308" cy="615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3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64284" y="6300787"/>
            <a:ext cx="5400675" cy="743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64284" y="804267"/>
            <a:ext cx="5400675" cy="5400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64284" y="7044631"/>
            <a:ext cx="5400675" cy="1056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60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0057" y="360462"/>
            <a:ext cx="8101013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0057" y="2100263"/>
            <a:ext cx="8101013" cy="59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0057" y="8342711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B949-2306-43A3-B55F-458254DA581B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75385" y="8342711"/>
            <a:ext cx="28503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0807" y="8342711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DBA7-C786-4C11-85CA-B10692171C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40" y="-833092"/>
            <a:ext cx="9073405" cy="821397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16386" y="-251966"/>
            <a:ext cx="5904656" cy="2833629"/>
          </a:xfrm>
        </p:spPr>
        <p:txBody>
          <a:bodyPr>
            <a:normAutofit/>
          </a:bodyPr>
          <a:lstStyle/>
          <a:p>
            <a:pPr algn="r"/>
            <a:r>
              <a:rPr lang="nb-NO" sz="6700" dirty="0" smtClean="0">
                <a:solidFill>
                  <a:srgbClr val="325965"/>
                </a:solidFill>
                <a:latin typeface="Tw Cen MT Condensed Extra Bold" pitchFamily="34" charset="0"/>
              </a:rPr>
              <a:t>Ambisjoner for utvikling i Alta</a:t>
            </a:r>
            <a:endParaRPr lang="nb-NO" sz="9600" dirty="0">
              <a:solidFill>
                <a:srgbClr val="325965"/>
              </a:solidFill>
              <a:latin typeface="Tw Cen MT Condensed Extra Bold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0082" y="7452890"/>
            <a:ext cx="6109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400" dirty="0" smtClean="0">
                <a:solidFill>
                  <a:srgbClr val="183D1D"/>
                </a:solidFill>
                <a:latin typeface="Tw Cen MT Condensed Extra Bold" pitchFamily="34" charset="0"/>
              </a:rPr>
              <a:t>Veslemøy Grindvik, kommuneplanlegger</a:t>
            </a:r>
            <a:endParaRPr lang="nb-NO" sz="2400" dirty="0">
              <a:solidFill>
                <a:srgbClr val="183D1D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2000" dirty="0" smtClean="0">
                <a:latin typeface="Tw Cen MT Condensed Extra Bold" pitchFamily="34" charset="0"/>
              </a:rPr>
              <a:t>Alta kommune</a:t>
            </a:r>
            <a:endParaRPr lang="nb-NO" sz="2000" dirty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80082" y="7452890"/>
            <a:ext cx="6109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chemeClr val="accent5">
                    <a:lumMod val="75000"/>
                  </a:schemeClr>
                </a:solidFill>
                <a:latin typeface="Tw Cen MT Condensed Extra Bold" pitchFamily="34" charset="0"/>
              </a:rPr>
              <a:t>BOLIGBYGGING I ALTA</a:t>
            </a:r>
          </a:p>
          <a:p>
            <a:pPr>
              <a:buClr>
                <a:srgbClr val="FF0000"/>
              </a:buClr>
              <a:defRPr/>
            </a:pPr>
            <a:endParaRPr lang="nb-NO" sz="2800" dirty="0" smtClean="0">
              <a:solidFill>
                <a:schemeClr val="accent5">
                  <a:lumMod val="75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" y="612130"/>
            <a:ext cx="7920000" cy="40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355916" y="470322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Hovedsakelig private utbyggere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Fordeling av boligtyper i 2017: </a:t>
            </a:r>
            <a:b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</a:b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Eneboliger: 	42%</a:t>
            </a:r>
            <a:b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</a:b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Rekkehus:	24%</a:t>
            </a:r>
            <a:b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</a:b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Leiligheter:	34%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Potensiale på </a:t>
            </a:r>
            <a:r>
              <a:rPr lang="nb-NO" sz="2400" dirty="0" err="1" smtClean="0">
                <a:solidFill>
                  <a:srgbClr val="208F45"/>
                </a:solidFill>
                <a:latin typeface="Tw Cen MT Condensed Extra Bold" pitchFamily="34" charset="0"/>
              </a:rPr>
              <a:t>ca</a:t>
            </a:r>
            <a:r>
              <a:rPr lang="nb-NO" sz="2400" dirty="0" smtClean="0">
                <a:solidFill>
                  <a:srgbClr val="208F45"/>
                </a:solidFill>
                <a:latin typeface="Tw Cen MT Condensed Extra Bold" pitchFamily="34" charset="0"/>
              </a:rPr>
              <a:t> 1500 boenheter i vedtatte reguleringsplaner – både kommunale og private</a:t>
            </a:r>
            <a:endParaRPr lang="nb-NO" sz="2000" dirty="0" smtClean="0">
              <a:latin typeface="Tw Cen MT Condensed Extra Bold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292650" y="1132091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E6699"/>
              </a:buClr>
              <a:defRPr/>
            </a:pPr>
            <a:endParaRPr lang="nb-NO" sz="2400" dirty="0" smtClean="0">
              <a:solidFill>
                <a:srgbClr val="E3E341"/>
              </a:solidFill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400" dirty="0" smtClean="0">
              <a:solidFill>
                <a:srgbClr val="E3E341"/>
              </a:solidFill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80082" y="7452890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TILDELINGSPROSEDYRE FOR BOLIGOMRÅDER</a:t>
            </a:r>
          </a:p>
          <a:p>
            <a:pPr>
              <a:buClr>
                <a:srgbClr val="FF0000"/>
              </a:buClr>
              <a:defRPr/>
            </a:pPr>
            <a:r>
              <a:rPr lang="nb-NO" sz="2000" dirty="0" smtClean="0">
                <a:solidFill>
                  <a:srgbClr val="E3E341"/>
                </a:solidFill>
                <a:latin typeface="Tw Cen MT Condensed Extra Bold" pitchFamily="34" charset="0"/>
              </a:rPr>
              <a:t>Vedtatt i formannskapet 28.02.18</a:t>
            </a:r>
          </a:p>
          <a:p>
            <a:pPr>
              <a:buClr>
                <a:srgbClr val="FF0000"/>
              </a:buClr>
              <a:defRPr/>
            </a:pPr>
            <a:endParaRPr lang="nb-NO" sz="2800" dirty="0">
              <a:latin typeface="Tw Cen MT Condensed Extra Bold" pitchFamily="34" charset="0"/>
            </a:endParaRPr>
          </a:p>
        </p:txBody>
      </p:sp>
      <p:pic>
        <p:nvPicPr>
          <p:cNvPr id="12" name="Picture 2" descr="\\bollo\users$\nadekl\My Documents\Dokument\Presentationsbilder\Kvileskoge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7774" r="10216" b="7792"/>
          <a:stretch/>
        </p:blipFill>
        <p:spPr bwMode="auto">
          <a:xfrm>
            <a:off x="0" y="4038638"/>
            <a:ext cx="4428000" cy="34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bollo\users$\nadekl\My Documents\Dokument\Presentationsbilder\Bekoskog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26988" b="15685"/>
          <a:stretch/>
        </p:blipFill>
        <p:spPr bwMode="auto">
          <a:xfrm>
            <a:off x="4573125" y="4038638"/>
            <a:ext cx="4428000" cy="34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3"/>
          <a:stretch/>
        </p:blipFill>
        <p:spPr>
          <a:xfrm>
            <a:off x="0" y="-35942"/>
            <a:ext cx="9001125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80082" y="7452890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TILDELINGSPROSEDYRE FOR BOLIGOMRÅDER</a:t>
            </a:r>
          </a:p>
          <a:p>
            <a:pPr>
              <a:buClr>
                <a:srgbClr val="FF0000"/>
              </a:buClr>
              <a:defRPr/>
            </a:pPr>
            <a:r>
              <a:rPr lang="nb-NO" sz="2000" dirty="0" smtClean="0">
                <a:solidFill>
                  <a:srgbClr val="E3E341"/>
                </a:solidFill>
                <a:latin typeface="Tw Cen MT Condensed Extra Bold" pitchFamily="34" charset="0"/>
              </a:rPr>
              <a:t>Vedtatt i formannskapet 28.02.18</a:t>
            </a:r>
          </a:p>
          <a:p>
            <a:pPr>
              <a:buClr>
                <a:srgbClr val="FF0000"/>
              </a:buClr>
              <a:defRPr/>
            </a:pPr>
            <a:endParaRPr lang="nb-NO" sz="2800" dirty="0">
              <a:latin typeface="Tw Cen MT Condensed Extra Bold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24098" y="756146"/>
            <a:ext cx="66247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Prosedyren gjelder for boligområder avsatt til utbygging i kommunal regi.</a:t>
            </a:r>
          </a:p>
          <a:p>
            <a:pPr>
              <a:buClr>
                <a:srgbClr val="FF0000"/>
              </a:buClr>
              <a:defRPr/>
            </a:pPr>
            <a:endParaRPr lang="nb-NO" sz="2400" dirty="0">
              <a:solidFill>
                <a:srgbClr val="325965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Mål: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Skape et rettferdig og ryddig system for tildeling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Fremme mål i kommuneplanens samfunnsdel om høy kvalitet på boligområder i forhold til funksjonelle, estetiske og miljø- og </a:t>
            </a:r>
            <a:r>
              <a:rPr lang="nb-NO" sz="2400" dirty="0" err="1" smtClean="0">
                <a:solidFill>
                  <a:srgbClr val="325965"/>
                </a:solidFill>
                <a:latin typeface="Tw Cen MT Condensed Extra Bold" pitchFamily="34" charset="0"/>
              </a:rPr>
              <a:t>energimessige</a:t>
            </a: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 hensyn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Bidra til en bærekraftig boligutvikling og benytte prosedyren som verktøy for å oppfylle boligpolitiske målsettinger</a:t>
            </a:r>
          </a:p>
          <a:p>
            <a:pPr>
              <a:buClr>
                <a:srgbClr val="CE6699"/>
              </a:buClr>
              <a:defRPr/>
            </a:pPr>
            <a:endParaRPr lang="nb-NO" sz="2400" dirty="0">
              <a:solidFill>
                <a:srgbClr val="325965"/>
              </a:solidFill>
              <a:latin typeface="Tw Cen MT Condensed Extra Bold" pitchFamily="34" charset="0"/>
            </a:endParaRPr>
          </a:p>
          <a:p>
            <a:pPr>
              <a:buClr>
                <a:srgbClr val="CE6699"/>
              </a:buClr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Aktuelle områder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Skogheim (delområder), ferdig regulert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Lille-Komsa (delområder), reguleringsarbeid pågår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err="1" smtClean="0">
                <a:solidFill>
                  <a:srgbClr val="325965"/>
                </a:solidFill>
                <a:latin typeface="Tw Cen MT Condensed Extra Bold" pitchFamily="34" charset="0"/>
              </a:rPr>
              <a:t>Reistadhaugen</a:t>
            </a: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, avsatt i kommuneplan </a:t>
            </a:r>
          </a:p>
        </p:txBody>
      </p:sp>
    </p:spTree>
    <p:extLst>
      <p:ext uri="{BB962C8B-B14F-4D97-AF65-F5344CB8AC3E}">
        <p14:creationId xmlns:p14="http://schemas.microsoft.com/office/powerpoint/2010/main" val="4935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/>
        </p:blipFill>
        <p:spPr bwMode="auto">
          <a:xfrm>
            <a:off x="-852016" y="0"/>
            <a:ext cx="11905306" cy="740880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80082" y="7452890"/>
            <a:ext cx="6109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  <a:latin typeface="Tw Cen MT Condensed Extra Bold" pitchFamily="34" charset="0"/>
              </a:rPr>
              <a:t>FORSØKSFELT FOR KLIMAVENNLIGE BOLIGER</a:t>
            </a:r>
          </a:p>
          <a:p>
            <a:pPr>
              <a:buClr>
                <a:srgbClr val="FF0000"/>
              </a:buClr>
              <a:defRPr/>
            </a:pPr>
            <a:endParaRPr lang="nb-NO" sz="2800" dirty="0">
              <a:latin typeface="Tw Cen MT Condensed Extra Bold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24098" y="612130"/>
            <a:ext cx="66247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000" dirty="0" smtClean="0">
                <a:solidFill>
                  <a:srgbClr val="E3E341"/>
                </a:solidFill>
                <a:latin typeface="Tw Cen MT Condensed Extra Bold" pitchFamily="34" charset="0"/>
              </a:rPr>
              <a:t>Mål: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Ett eller flere </a:t>
            </a:r>
            <a:r>
              <a:rPr lang="nb-NO" sz="2400" dirty="0" err="1" smtClean="0">
                <a:solidFill>
                  <a:srgbClr val="E3E341"/>
                </a:solidFill>
                <a:latin typeface="Tw Cen MT Condensed Extra Bold" pitchFamily="34" charset="0"/>
              </a:rPr>
              <a:t>sentumsnære</a:t>
            </a: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 områder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Konsentrert bebyggelse eller småhus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Bruke tildelingsprosedyre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>
                <a:solidFill>
                  <a:srgbClr val="E3E341"/>
                </a:solidFill>
                <a:latin typeface="Tw Cen MT Condensed Extra Bold" pitchFamily="34" charset="0"/>
              </a:rPr>
              <a:t>A</a:t>
            </a: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mbisiøse, men realistiske, klima-, energi og miljøkrav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Vurdere innovative anskaffelser</a:t>
            </a:r>
          </a:p>
          <a:p>
            <a:pPr>
              <a:buClr>
                <a:srgbClr val="CE6699"/>
              </a:buClr>
              <a:defRPr/>
            </a:pPr>
            <a:r>
              <a:rPr lang="nb-NO" sz="2400" dirty="0" smtClean="0">
                <a:solidFill>
                  <a:srgbClr val="E3E341"/>
                </a:solidFill>
                <a:latin typeface="Tw Cen MT Condensed Extra Bold" pitchFamily="34" charset="0"/>
              </a:rPr>
              <a:t> 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24098" y="900162"/>
            <a:ext cx="66247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rgbClr val="208F45"/>
                </a:solidFill>
                <a:latin typeface="Tw Cen MT Condensed Extra Bold" pitchFamily="34" charset="0"/>
              </a:rPr>
              <a:t>Hva vil vi?</a:t>
            </a:r>
            <a:endParaRPr lang="nb-NO" sz="4400" dirty="0">
              <a:solidFill>
                <a:srgbClr val="208F45"/>
              </a:solidFill>
              <a:latin typeface="Tw Cen MT Condensed Extra Bold" pitchFamily="34" charset="0"/>
            </a:endParaRP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Få ny kunnskap og inspirasjon</a:t>
            </a: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Alta kommune som pådriver for bærekraftig boligbygging i Alta</a:t>
            </a: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>
                <a:solidFill>
                  <a:srgbClr val="325965"/>
                </a:solidFill>
                <a:latin typeface="Tw Cen MT Condensed Extra Bold" pitchFamily="34" charset="0"/>
              </a:rPr>
              <a:t>Bruke tildelingsprosedyre for boligområder aktivt for å fremme energi- og klimamål i </a:t>
            </a: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boligbygging</a:t>
            </a: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Større andel av boligene som bygges skal ta i bruk alternative energikilder</a:t>
            </a: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Utnytte naturgitte muligheter – sjø, sol, berg, jord, flis</a:t>
            </a:r>
          </a:p>
          <a:p>
            <a:pPr marL="342900" indent="-342900">
              <a:buClr>
                <a:srgbClr val="E3E341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solidFill>
                <a:srgbClr val="208F45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90" y="7563776"/>
            <a:ext cx="1244494" cy="124449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-900038"/>
            <a:ext cx="9144000" cy="82778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39302" y="1116186"/>
            <a:ext cx="610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chemeClr val="accent5">
                    <a:lumMod val="75000"/>
                  </a:schemeClr>
                </a:solidFill>
                <a:latin typeface="Tw Cen MT Condensed Extra Bold" pitchFamily="34" charset="0"/>
              </a:rPr>
              <a:t>Takk for oppmerksomheten!</a:t>
            </a:r>
            <a:endParaRPr lang="nb-NO" sz="2000" dirty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21799" y="7401084"/>
            <a:ext cx="6000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 smtClean="0">
                <a:solidFill>
                  <a:srgbClr val="208F45"/>
                </a:solidFill>
                <a:latin typeface="Tw Cen MT Condensed Extra Bold" pitchFamily="34" charset="0"/>
              </a:rPr>
              <a:t>ALTA VIL! </a:t>
            </a:r>
            <a: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  <a:t/>
            </a:r>
            <a:b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</a:br>
            <a:r>
              <a:rPr lang="nb-NO" sz="2800" dirty="0" smtClean="0">
                <a:solidFill>
                  <a:srgbClr val="6EC27E"/>
                </a:solidFill>
                <a:latin typeface="Tw Cen MT Condensed Extra Bold" pitchFamily="34" charset="0"/>
              </a:rPr>
              <a:t>Kommuneplanens samfunnsdel 2015-2027</a:t>
            </a:r>
            <a:endParaRPr lang="nb-NO" sz="2800" dirty="0">
              <a:solidFill>
                <a:srgbClr val="6EC27E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12130" y="926291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Kunnskap og kompetanse</a:t>
            </a:r>
          </a:p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Næringsutvikling og nyskaping</a:t>
            </a:r>
          </a:p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Trivsel og livskvalitet</a:t>
            </a:r>
          </a:p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Attraktivt regionsenter i utvikling</a:t>
            </a: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  <a:latin typeface="Tw Cen MT Condensed Extra Bold" pitchFamily="34" charset="0"/>
              </a:rPr>
              <a:t>			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828251" y="3564458"/>
            <a:ext cx="6871456" cy="3096344"/>
            <a:chOff x="828251" y="3852490"/>
            <a:chExt cx="6871456" cy="3096344"/>
          </a:xfrm>
        </p:grpSpPr>
        <p:sp>
          <p:nvSpPr>
            <p:cNvPr id="3" name="TekstSylinder 2"/>
            <p:cNvSpPr txBox="1"/>
            <p:nvPr/>
          </p:nvSpPr>
          <p:spPr>
            <a:xfrm>
              <a:off x="2988394" y="4428554"/>
              <a:ext cx="30508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600" dirty="0">
                  <a:solidFill>
                    <a:srgbClr val="208F45"/>
                  </a:solidFill>
                  <a:latin typeface="Tw Cen MT Condensed Extra Bold" pitchFamily="34" charset="0"/>
                </a:rPr>
                <a:t>Bolyst</a:t>
              </a:r>
              <a:endParaRPr lang="nb-NO" sz="9600" dirty="0">
                <a:solidFill>
                  <a:srgbClr val="208F45"/>
                </a:solidFill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6122224" y="4967750"/>
              <a:ext cx="1577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>
                  <a:solidFill>
                    <a:srgbClr val="E3E341"/>
                  </a:solidFill>
                  <a:latin typeface="Tw Cen MT Condensed Extra Bold" pitchFamily="34" charset="0"/>
                </a:rPr>
                <a:t>Sykkelby</a:t>
              </a:r>
              <a:endParaRPr lang="nb-NO" sz="3200" dirty="0">
                <a:solidFill>
                  <a:srgbClr val="E3E341"/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4151406" y="5940722"/>
              <a:ext cx="3118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>
                  <a:solidFill>
                    <a:srgbClr val="CE6699"/>
                  </a:solidFill>
                  <a:latin typeface="Tw Cen MT Condensed Extra Bold" pitchFamily="34" charset="0"/>
                </a:rPr>
                <a:t>Allsidig </a:t>
              </a:r>
              <a:r>
                <a:rPr lang="nb-NO" sz="3200" dirty="0" smtClean="0">
                  <a:solidFill>
                    <a:srgbClr val="CE6699"/>
                  </a:solidFill>
                  <a:latin typeface="Tw Cen MT Condensed Extra Bold" pitchFamily="34" charset="0"/>
                </a:rPr>
                <a:t>næringsliv</a:t>
              </a:r>
              <a:endParaRPr lang="nb-NO" sz="3200" dirty="0">
                <a:solidFill>
                  <a:srgbClr val="CE6699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1692250" y="6364059"/>
              <a:ext cx="3118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>
                  <a:solidFill>
                    <a:srgbClr val="325965"/>
                  </a:solidFill>
                  <a:latin typeface="Tw Cen MT Condensed Extra Bold" pitchFamily="34" charset="0"/>
                </a:rPr>
                <a:t>Grønne omgivelser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2480507" y="5652690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dirty="0">
                  <a:solidFill>
                    <a:srgbClr val="E3E341"/>
                  </a:solidFill>
                  <a:latin typeface="Tw Cen MT Condensed Extra Bold" pitchFamily="34" charset="0"/>
                </a:rPr>
                <a:t>Natur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3636466" y="4113231"/>
              <a:ext cx="28376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defRPr/>
              </a:pPr>
              <a:r>
                <a:rPr lang="nb-NO" sz="3200" dirty="0" smtClean="0">
                  <a:solidFill>
                    <a:srgbClr val="6EC27E"/>
                  </a:solidFill>
                  <a:latin typeface="Tw Cen MT Condensed Extra Bold" pitchFamily="34" charset="0"/>
                </a:rPr>
                <a:t>Befolkningsvekst</a:t>
              </a:r>
              <a:endParaRPr lang="nb-NO" sz="3200" dirty="0">
                <a:solidFill>
                  <a:srgbClr val="6EC27E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828251" y="4644578"/>
              <a:ext cx="21601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defRPr/>
              </a:pPr>
              <a:r>
                <a:rPr lang="nb-NO" sz="3200" dirty="0" smtClean="0">
                  <a:solidFill>
                    <a:srgbClr val="CE6699"/>
                  </a:solidFill>
                  <a:latin typeface="Tw Cen MT Condensed Extra Bold" pitchFamily="34" charset="0"/>
                </a:rPr>
                <a:t>Universitetet</a:t>
              </a:r>
              <a:endParaRPr lang="nb-NO" sz="3200" dirty="0">
                <a:solidFill>
                  <a:srgbClr val="CE6699"/>
                </a:solidFill>
                <a:latin typeface="Tw Cen MT Condensed Extra Bold" pitchFamily="34" charset="0"/>
              </a:endParaRP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1476226" y="3852490"/>
              <a:ext cx="19030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FF0000"/>
                </a:buClr>
                <a:defRPr/>
              </a:pPr>
              <a:r>
                <a:rPr lang="nb-NO" sz="3200" dirty="0" smtClean="0">
                  <a:solidFill>
                    <a:srgbClr val="325965"/>
                  </a:solidFill>
                  <a:latin typeface="Tw Cen MT Condensed Extra Bold" pitchFamily="34" charset="0"/>
                </a:rPr>
                <a:t>Godt klima</a:t>
              </a:r>
              <a:endParaRPr lang="nb-NO" sz="3200" dirty="0">
                <a:solidFill>
                  <a:srgbClr val="325965"/>
                </a:solidFill>
                <a:latin typeface="Tw Cen MT Condensed Extra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bollo\users$\nadekl\My Documents\Dokument\Presentationsbilder\Alta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3450" r="5790"/>
          <a:stretch/>
        </p:blipFill>
        <p:spPr bwMode="auto">
          <a:xfrm>
            <a:off x="-1" y="0"/>
            <a:ext cx="9001126" cy="73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21799" y="7401084"/>
            <a:ext cx="6000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 smtClean="0">
                <a:solidFill>
                  <a:srgbClr val="208F45"/>
                </a:solidFill>
                <a:latin typeface="Tw Cen MT Condensed Extra Bold" pitchFamily="34" charset="0"/>
              </a:rPr>
              <a:t>ALTA VIL! </a:t>
            </a:r>
            <a: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  <a:t/>
            </a:r>
            <a:b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</a:br>
            <a:r>
              <a:rPr lang="nb-NO" sz="2800" dirty="0" smtClean="0">
                <a:solidFill>
                  <a:srgbClr val="6EC27E"/>
                </a:solidFill>
                <a:latin typeface="Tw Cen MT Condensed Extra Bold" pitchFamily="34" charset="0"/>
              </a:rPr>
              <a:t>Kommuneplanens samfunnsdel 2015-2027</a:t>
            </a:r>
            <a:endParaRPr lang="nb-NO" sz="2800" dirty="0">
              <a:solidFill>
                <a:srgbClr val="6EC27E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28154" y="324098"/>
            <a:ext cx="77048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Mål 18</a:t>
            </a:r>
          </a:p>
          <a:p>
            <a:pPr>
              <a:buClr>
                <a:srgbClr val="FF0000"/>
              </a:buClr>
              <a:defRPr/>
            </a:pPr>
            <a:endParaRPr lang="nb-NO" sz="3200" dirty="0">
              <a:solidFill>
                <a:srgbClr val="325965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Alta vil være en bærekraftig og attraktiv kommune og by som ivaretar utbyggingsbehov, landbruksverdier, folkehelse og infrastruktur</a:t>
            </a:r>
          </a:p>
          <a:p>
            <a:pPr>
              <a:buClr>
                <a:srgbClr val="FF0000"/>
              </a:buClr>
              <a:defRPr/>
            </a:pPr>
            <a:endParaRPr lang="nb-NO" sz="2800" dirty="0" smtClean="0">
              <a:solidFill>
                <a:schemeClr val="bg1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bollo\users$\nadekl\My Documents\Dokument\Presentationsbilder\photo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22281" r="21128" b="2112"/>
          <a:stretch/>
        </p:blipFill>
        <p:spPr bwMode="auto">
          <a:xfrm>
            <a:off x="0" y="-35942"/>
            <a:ext cx="9001125" cy="74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21799" y="7401084"/>
            <a:ext cx="6000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 smtClean="0">
                <a:solidFill>
                  <a:srgbClr val="208F45"/>
                </a:solidFill>
                <a:latin typeface="Tw Cen MT Condensed Extra Bold" pitchFamily="34" charset="0"/>
              </a:rPr>
              <a:t>ALTA VIL! </a:t>
            </a:r>
            <a: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  <a:t/>
            </a:r>
            <a:b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</a:rPr>
            </a:br>
            <a:r>
              <a:rPr lang="nb-NO" sz="2800" dirty="0" smtClean="0">
                <a:solidFill>
                  <a:srgbClr val="6EC27E"/>
                </a:solidFill>
                <a:latin typeface="Tw Cen MT Condensed Extra Bold" pitchFamily="34" charset="0"/>
              </a:rPr>
              <a:t>Kommuneplanens samfunnsdel 2015-2027</a:t>
            </a:r>
            <a:endParaRPr lang="nb-NO" sz="2800" dirty="0">
              <a:solidFill>
                <a:srgbClr val="6EC27E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84138" y="32409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Mål 21</a:t>
            </a:r>
          </a:p>
          <a:p>
            <a:pPr>
              <a:buClr>
                <a:srgbClr val="FF0000"/>
              </a:buClr>
              <a:defRPr/>
            </a:pPr>
            <a:endParaRPr lang="nb-NO" sz="3200" dirty="0">
              <a:solidFill>
                <a:srgbClr val="325965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Alta vil at aktivitetene våre skal skje innenfor naturens bæreevne, i et rent og trivelig miljø, og </a:t>
            </a:r>
            <a:r>
              <a:rPr lang="nb-NO" sz="3200" dirty="0" smtClean="0">
                <a:solidFill>
                  <a:srgbClr val="183D1D"/>
                </a:solidFill>
                <a:latin typeface="Tw Cen MT Condensed Extra Bold" pitchFamily="34" charset="0"/>
              </a:rPr>
              <a:t>med god beredskap for klimaendringer og uønskete hendelser.</a:t>
            </a:r>
          </a:p>
          <a:p>
            <a:pPr>
              <a:buClr>
                <a:srgbClr val="FF0000"/>
              </a:buClr>
              <a:defRPr/>
            </a:pPr>
            <a:endParaRPr lang="nb-NO" sz="2800" dirty="0" smtClean="0">
              <a:solidFill>
                <a:srgbClr val="183D1D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21799" y="7401084"/>
            <a:ext cx="69894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 smtClean="0">
                <a:solidFill>
                  <a:srgbClr val="E3E341"/>
                </a:solidFill>
                <a:latin typeface="Tw Cen MT Condensed Extra Bold" pitchFamily="34" charset="0"/>
              </a:rPr>
              <a:t>ENERGI, MILJØ- OG KLIMAPLAN</a:t>
            </a:r>
          </a:p>
          <a:p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Sluttbehandling våren 2018</a:t>
            </a:r>
            <a:endParaRPr lang="nb-NO" sz="2800" dirty="0">
              <a:solidFill>
                <a:srgbClr val="325965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10" name="Bild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74" y="1548234"/>
            <a:ext cx="57531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342315" y="423449"/>
            <a:ext cx="459029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3200" dirty="0" smtClean="0">
                <a:solidFill>
                  <a:srgbClr val="325965"/>
                </a:solidFill>
                <a:latin typeface="Tw Cen MT Condensed Extra Bold" pitchFamily="34" charset="0"/>
              </a:rPr>
              <a:t>Utvalgte mål og strategier</a:t>
            </a:r>
          </a:p>
          <a:p>
            <a:pPr>
              <a:buClr>
                <a:srgbClr val="FF0000"/>
              </a:buClr>
              <a:defRPr/>
            </a:pPr>
            <a:endParaRPr lang="nb-NO" sz="2800" dirty="0">
              <a:solidFill>
                <a:srgbClr val="325965"/>
              </a:solidFill>
              <a:latin typeface="Tw Cen MT Condensed Extra Bold" pitchFamily="34" charset="0"/>
            </a:endParaRP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Redusere energiforbruket i bygg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Økt bruk av lavutslippsmaterialer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Redusere bilbruk i og til sentrum – «de korte turene»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Veksten i biltrafikken skal ikke overstige befolkningsveksten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Tilrettelegge for kollektiv, sykkel og gange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Unngå omregulering/nedbygging av grønnstruktur, dyrka og dyrkbar jord</a:t>
            </a:r>
          </a:p>
          <a:p>
            <a:pPr marL="457200" indent="-4572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400" dirty="0" smtClean="0">
                <a:solidFill>
                  <a:srgbClr val="325965"/>
                </a:solidFill>
                <a:latin typeface="Tw Cen MT Condensed Extra Bold" pitchFamily="34" charset="0"/>
              </a:rPr>
              <a:t>Den kommunale driften skal være klimanøytral innen 2030</a:t>
            </a:r>
          </a:p>
        </p:txBody>
      </p:sp>
    </p:spTree>
    <p:extLst>
      <p:ext uri="{BB962C8B-B14F-4D97-AF65-F5344CB8AC3E}">
        <p14:creationId xmlns:p14="http://schemas.microsoft.com/office/powerpoint/2010/main" val="109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80082" y="738088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rgbClr val="CE6699"/>
                </a:solidFill>
                <a:latin typeface="Tw Cen MT Condensed Extra Bold" pitchFamily="34" charset="0"/>
              </a:rPr>
              <a:t>KOMMUNEPLANENS AREALDEL</a:t>
            </a:r>
            <a:endParaRPr lang="nb-NO" sz="4400" dirty="0">
              <a:solidFill>
                <a:srgbClr val="CE6699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Sammenhengende grønnstruktur</a:t>
            </a:r>
            <a:endParaRPr lang="nb-NO" sz="2800" dirty="0">
              <a:solidFill>
                <a:srgbClr val="325965"/>
              </a:solidFill>
              <a:latin typeface="Tw Cen MT Condensed Extra Bold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4614" cy="74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80082" y="738088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rgbClr val="CE6699"/>
                </a:solidFill>
                <a:latin typeface="Tw Cen MT Condensed Extra Bold" pitchFamily="34" charset="0"/>
              </a:rPr>
              <a:t>KOMMUNEPLANENS AREALDEL</a:t>
            </a:r>
          </a:p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Tydeliggjøre fortettingsstrategien</a:t>
            </a:r>
            <a:endParaRPr lang="nb-NO" sz="2800" dirty="0">
              <a:solidFill>
                <a:srgbClr val="325965"/>
              </a:solidFill>
              <a:latin typeface="Tw Cen MT Condensed Extra Bold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46"/>
            <a:ext cx="9001125" cy="636609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24098" y="1008752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CE6699"/>
                </a:solidFill>
                <a:latin typeface="Tw Cen MT Condensed Extra Bold" pitchFamily="34" charset="0"/>
              </a:rPr>
              <a:t>Hvilken type fortetting hvor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CE6699"/>
                </a:solidFill>
                <a:latin typeface="Tw Cen MT Condensed Extra Bold" pitchFamily="34" charset="0"/>
              </a:rPr>
              <a:t>Kvalitetskrav til fortettingsprosjekter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400" dirty="0" smtClean="0">
              <a:solidFill>
                <a:srgbClr val="CE6699"/>
              </a:solidFill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5319" r="32245" b="6028"/>
          <a:stretch/>
        </p:blipFill>
        <p:spPr>
          <a:xfrm rot="5400000">
            <a:off x="814738" y="-814737"/>
            <a:ext cx="7371646" cy="900112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80082" y="738088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rgbClr val="CE6699"/>
                </a:solidFill>
                <a:latin typeface="Tw Cen MT Condensed Extra Bold" pitchFamily="34" charset="0"/>
              </a:rPr>
              <a:t>KOMMUNEPLANENS AREALDEL</a:t>
            </a:r>
            <a:endParaRPr lang="nb-NO" sz="4400" dirty="0">
              <a:solidFill>
                <a:srgbClr val="CE6699"/>
              </a:solidFill>
              <a:latin typeface="Tw Cen MT Condensed Extra Bold" pitchFamily="34" charset="0"/>
            </a:endParaRPr>
          </a:p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Grønn mobilitet</a:t>
            </a:r>
            <a:endParaRPr lang="nb-NO" sz="2800" dirty="0">
              <a:solidFill>
                <a:srgbClr val="325965"/>
              </a:solidFill>
              <a:latin typeface="Tw Cen MT Condensed Extra Bold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24098" y="468114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E3E341"/>
                </a:solidFill>
                <a:latin typeface="Tw Cen MT Condensed Extra Bold" pitchFamily="34" charset="0"/>
              </a:rPr>
              <a:t>Ulike krav til parkeringsdekning i sentrale områder, nærområder og distrikt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E3E341"/>
                </a:solidFill>
                <a:latin typeface="Tw Cen MT Condensed Extra Bold" pitchFamily="34" charset="0"/>
              </a:rPr>
              <a:t>Sammenhengende gang- og sykkelveinett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E3E341"/>
                </a:solidFill>
                <a:latin typeface="Tw Cen MT Condensed Extra Bold" pitchFamily="34" charset="0"/>
              </a:rPr>
              <a:t>Snarveier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r>
              <a:rPr lang="nb-NO" sz="2800" dirty="0" smtClean="0">
                <a:solidFill>
                  <a:srgbClr val="E3E341"/>
                </a:solidFill>
                <a:latin typeface="Tw Cen MT Condensed Extra Bold" pitchFamily="34" charset="0"/>
              </a:rPr>
              <a:t>Kollektivtrafikk</a:t>
            </a: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  <a:p>
            <a:pPr marL="342900" indent="-342900">
              <a:buClr>
                <a:srgbClr val="CE6699"/>
              </a:buClr>
              <a:buFont typeface="Wingdings" panose="05000000000000000000" pitchFamily="2" charset="2"/>
              <a:buChar char="Ø"/>
              <a:defRPr/>
            </a:pPr>
            <a:endParaRPr lang="nb-NO" sz="2000" dirty="0" smtClean="0"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90" y="7596906"/>
            <a:ext cx="1244494" cy="124449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180082" y="7380882"/>
            <a:ext cx="6109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nb-NO" sz="4400" dirty="0" smtClean="0">
                <a:solidFill>
                  <a:schemeClr val="accent5">
                    <a:lumMod val="75000"/>
                  </a:schemeClr>
                </a:solidFill>
                <a:latin typeface="Tw Cen MT Condensed Extra Bold" pitchFamily="34" charset="0"/>
              </a:rPr>
              <a:t>BOLIGBYGGING I ALTA</a:t>
            </a:r>
          </a:p>
          <a:p>
            <a:pPr>
              <a:buClr>
                <a:srgbClr val="FF0000"/>
              </a:buClr>
              <a:defRPr/>
            </a:pPr>
            <a:r>
              <a:rPr lang="nb-NO" sz="2800" dirty="0" smtClean="0">
                <a:solidFill>
                  <a:srgbClr val="325965"/>
                </a:solidFill>
                <a:latin typeface="Tw Cen MT Condensed Extra Bold" pitchFamily="34" charset="0"/>
              </a:rPr>
              <a:t>Rammetillatelser i 2017: 443 boenheter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08470" y="853301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  <a:latin typeface="Tw Cen MT Condensed Extra Bold" pitchFamily="34" charset="0"/>
              </a:rPr>
              <a:t>Alta kommune - planavdelingen 12.03.18</a:t>
            </a:r>
            <a:endParaRPr lang="nb-NO" sz="1400" dirty="0">
              <a:solidFill>
                <a:schemeClr val="bg1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43" y="-27918"/>
            <a:ext cx="10124211" cy="74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481</Words>
  <Application>Microsoft Office PowerPoint</Application>
  <PresentationFormat>Egendefinert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Ambisjoner for utvikling i Alta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Alta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</dc:title>
  <dc:creator>Nadine Eklof</dc:creator>
  <cp:lastModifiedBy>Veslemøy Grindvik</cp:lastModifiedBy>
  <cp:revision>172</cp:revision>
  <cp:lastPrinted>2018-03-11T21:40:02Z</cp:lastPrinted>
  <dcterms:created xsi:type="dcterms:W3CDTF">2014-04-30T11:43:43Z</dcterms:created>
  <dcterms:modified xsi:type="dcterms:W3CDTF">2018-03-14T06:04:23Z</dcterms:modified>
</cp:coreProperties>
</file>